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4"/>
  </p:notesMasterIdLst>
  <p:sldIdLst>
    <p:sldId id="279" r:id="rId2"/>
    <p:sldId id="274" r:id="rId3"/>
    <p:sldId id="280" r:id="rId4"/>
    <p:sldId id="282" r:id="rId5"/>
    <p:sldId id="283" r:id="rId6"/>
    <p:sldId id="278" r:id="rId7"/>
    <p:sldId id="257" r:id="rId8"/>
    <p:sldId id="281" r:id="rId9"/>
    <p:sldId id="263" r:id="rId10"/>
    <p:sldId id="269" r:id="rId11"/>
    <p:sldId id="270" r:id="rId12"/>
    <p:sldId id="264" r:id="rId13"/>
    <p:sldId id="258" r:id="rId14"/>
    <p:sldId id="261" r:id="rId15"/>
    <p:sldId id="259" r:id="rId16"/>
    <p:sldId id="260" r:id="rId17"/>
    <p:sldId id="265" r:id="rId18"/>
    <p:sldId id="277" r:id="rId19"/>
    <p:sldId id="276" r:id="rId20"/>
    <p:sldId id="271"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8B9B"/>
    <a:srgbClr val="7FB13F"/>
    <a:srgbClr val="D3D3D3"/>
    <a:srgbClr val="DC143C"/>
    <a:srgbClr val="857659"/>
    <a:srgbClr val="808080"/>
    <a:srgbClr val="DFC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55"/>
  </p:normalViewPr>
  <p:slideViewPr>
    <p:cSldViewPr snapToGrid="0" snapToObjects="1">
      <p:cViewPr>
        <p:scale>
          <a:sx n="90" d="100"/>
          <a:sy n="90" d="100"/>
        </p:scale>
        <p:origin x="8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9973C6-B69F-3E4A-A7C8-0EB561B9D863}" type="datetimeFigureOut">
              <a:rPr lang="en-US" smtClean="0"/>
              <a:t>3/4/20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04D78-06BB-7543-A9B4-E242890D5788}" type="slidenum">
              <a:rPr lang="en-US" smtClean="0"/>
              <a:t>‹#›</a:t>
            </a:fld>
            <a:endParaRPr lang="en-US"/>
          </a:p>
        </p:txBody>
      </p:sp>
    </p:spTree>
    <p:extLst>
      <p:ext uri="{BB962C8B-B14F-4D97-AF65-F5344CB8AC3E}">
        <p14:creationId xmlns:p14="http://schemas.microsoft.com/office/powerpoint/2010/main" val="2825707390"/>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804D78-06BB-7543-A9B4-E242890D5788}" type="slidenum">
              <a:rPr lang="en-US" smtClean="0"/>
              <a:t>2</a:t>
            </a:fld>
            <a:endParaRPr lang="en-US"/>
          </a:p>
        </p:txBody>
      </p:sp>
    </p:spTree>
    <p:extLst>
      <p:ext uri="{BB962C8B-B14F-4D97-AF65-F5344CB8AC3E}">
        <p14:creationId xmlns:p14="http://schemas.microsoft.com/office/powerpoint/2010/main" val="131983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804D78-06BB-7543-A9B4-E242890D5788}" type="slidenum">
              <a:rPr lang="en-US" smtClean="0"/>
              <a:t>16</a:t>
            </a:fld>
            <a:endParaRPr lang="en-US"/>
          </a:p>
        </p:txBody>
      </p:sp>
    </p:spTree>
    <p:extLst>
      <p:ext uri="{BB962C8B-B14F-4D97-AF65-F5344CB8AC3E}">
        <p14:creationId xmlns:p14="http://schemas.microsoft.com/office/powerpoint/2010/main" val="1925035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20F83F-D4D8-D04E-898E-EC272E56F730}"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42980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20F83F-D4D8-D04E-898E-EC272E56F730}"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2740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20F83F-D4D8-D04E-898E-EC272E56F730}"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1389240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20F83F-D4D8-D04E-898E-EC272E56F730}"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255522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20F83F-D4D8-D04E-898E-EC272E56F730}" type="datetimeFigureOut">
              <a:rPr lang="en-US" smtClean="0"/>
              <a:t>2/27/20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3522659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20F83F-D4D8-D04E-898E-EC272E56F730}" type="datetimeFigureOut">
              <a:rPr lang="en-US" smtClean="0"/>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3136395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20F83F-D4D8-D04E-898E-EC272E56F730}" type="datetimeFigureOut">
              <a:rPr lang="en-US" smtClean="0"/>
              <a:t>2/27/20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1707450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20F83F-D4D8-D04E-898E-EC272E56F730}" type="datetimeFigureOut">
              <a:rPr lang="en-US" smtClean="0"/>
              <a:t>2/27/20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3352299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20F83F-D4D8-D04E-898E-EC272E56F730}" type="datetimeFigureOut">
              <a:rPr lang="en-US" smtClean="0"/>
              <a:t>2/27/20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3926466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0F83F-D4D8-D04E-898E-EC272E56F730}" type="datetimeFigureOut">
              <a:rPr lang="en-US" smtClean="0"/>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1367458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20F83F-D4D8-D04E-898E-EC272E56F730}" type="datetimeFigureOut">
              <a:rPr lang="en-US" smtClean="0"/>
              <a:t>2/27/20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39B411-D746-DD44-A4F7-679D70516979}" type="slidenum">
              <a:rPr lang="en-US" smtClean="0"/>
              <a:t>‹#›</a:t>
            </a:fld>
            <a:endParaRPr lang="en-US"/>
          </a:p>
        </p:txBody>
      </p:sp>
    </p:spTree>
    <p:extLst>
      <p:ext uri="{BB962C8B-B14F-4D97-AF65-F5344CB8AC3E}">
        <p14:creationId xmlns:p14="http://schemas.microsoft.com/office/powerpoint/2010/main" val="31246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20F83F-D4D8-D04E-898E-EC272E56F730}" type="datetimeFigureOut">
              <a:rPr lang="en-US" smtClean="0"/>
              <a:t>2/27/20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9B411-D746-DD44-A4F7-679D70516979}" type="slidenum">
              <a:rPr lang="en-US" smtClean="0"/>
              <a:t>‹#›</a:t>
            </a:fld>
            <a:endParaRPr lang="en-US"/>
          </a:p>
        </p:txBody>
      </p:sp>
    </p:spTree>
    <p:extLst>
      <p:ext uri="{BB962C8B-B14F-4D97-AF65-F5344CB8AC3E}">
        <p14:creationId xmlns:p14="http://schemas.microsoft.com/office/powerpoint/2010/main" val="34626304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etpromoter.com/know/"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099A10-6C58-1243-99E3-08E01CB4CC48}"/>
              </a:ext>
            </a:extLst>
          </p:cNvPr>
          <p:cNvSpPr/>
          <p:nvPr/>
        </p:nvSpPr>
        <p:spPr>
          <a:xfrm>
            <a:off x="738899" y="3429000"/>
            <a:ext cx="8180511" cy="1077218"/>
          </a:xfrm>
          <a:prstGeom prst="rect">
            <a:avLst/>
          </a:prstGeom>
        </p:spPr>
        <p:txBody>
          <a:bodyPr wrap="square">
            <a:spAutoFit/>
          </a:bodyPr>
          <a:lstStyle/>
          <a:p>
            <a:r>
              <a:rPr lang="en-US" sz="3200" dirty="0">
                <a:solidFill>
                  <a:srgbClr val="328B9B"/>
                </a:solidFill>
                <a:latin typeface="PT Sans" panose="020B0503020203020204" pitchFamily="34" charset="77"/>
              </a:rPr>
              <a:t>Consumer Analysis &amp; Forecasting for</a:t>
            </a:r>
          </a:p>
          <a:p>
            <a:r>
              <a:rPr lang="en-US" sz="3200" dirty="0">
                <a:solidFill>
                  <a:srgbClr val="328B9B"/>
                </a:solidFill>
                <a:latin typeface="PT Sans" panose="020B0503020203020204" pitchFamily="34" charset="77"/>
              </a:rPr>
              <a:t>John Newcombe Country Club</a:t>
            </a:r>
          </a:p>
        </p:txBody>
      </p:sp>
    </p:spTree>
    <p:extLst>
      <p:ext uri="{BB962C8B-B14F-4D97-AF65-F5344CB8AC3E}">
        <p14:creationId xmlns:p14="http://schemas.microsoft.com/office/powerpoint/2010/main" val="3261561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24F43C4-B1A9-144F-891C-FF1004BF8337}"/>
              </a:ext>
            </a:extLst>
          </p:cNvPr>
          <p:cNvPicPr>
            <a:picLocks noChangeAspect="1"/>
          </p:cNvPicPr>
          <p:nvPr/>
        </p:nvPicPr>
        <p:blipFill rotWithShape="1">
          <a:blip r:embed="rId2"/>
          <a:srcRect l="5176"/>
          <a:stretch/>
        </p:blipFill>
        <p:spPr>
          <a:xfrm>
            <a:off x="626906" y="3874371"/>
            <a:ext cx="6965544" cy="2579095"/>
          </a:xfrm>
          <a:prstGeom prst="rect">
            <a:avLst/>
          </a:prstGeom>
        </p:spPr>
      </p:pic>
      <p:pic>
        <p:nvPicPr>
          <p:cNvPr id="22" name="Picture 21">
            <a:extLst>
              <a:ext uri="{FF2B5EF4-FFF2-40B4-BE49-F238E27FC236}">
                <a16:creationId xmlns:a16="http://schemas.microsoft.com/office/drawing/2014/main" id="{A800A5E9-9BCD-A84B-ADBD-9CB2280287DC}"/>
              </a:ext>
            </a:extLst>
          </p:cNvPr>
          <p:cNvPicPr>
            <a:picLocks noChangeAspect="1"/>
          </p:cNvPicPr>
          <p:nvPr/>
        </p:nvPicPr>
        <p:blipFill rotWithShape="1">
          <a:blip r:embed="rId3"/>
          <a:srcRect l="5176"/>
          <a:stretch/>
        </p:blipFill>
        <p:spPr>
          <a:xfrm>
            <a:off x="637719" y="1032385"/>
            <a:ext cx="6936802" cy="2579095"/>
          </a:xfrm>
          <a:prstGeom prst="rect">
            <a:avLst/>
          </a:prstGeom>
        </p:spPr>
      </p:pic>
      <p:sp>
        <p:nvSpPr>
          <p:cNvPr id="35" name="TextBox 34">
            <a:extLst>
              <a:ext uri="{FF2B5EF4-FFF2-40B4-BE49-F238E27FC236}">
                <a16:creationId xmlns:a16="http://schemas.microsoft.com/office/drawing/2014/main" id="{508571B4-6B84-5F49-A83A-5C8003F97219}"/>
              </a:ext>
            </a:extLst>
          </p:cNvPr>
          <p:cNvSpPr txBox="1"/>
          <p:nvPr/>
        </p:nvSpPr>
        <p:spPr>
          <a:xfrm>
            <a:off x="8217767" y="3937568"/>
            <a:ext cx="3319210" cy="830997"/>
          </a:xfrm>
          <a:prstGeom prst="rect">
            <a:avLst/>
          </a:prstGeom>
          <a:noFill/>
        </p:spPr>
        <p:txBody>
          <a:bodyPr wrap="square" rtlCol="0">
            <a:spAutoFit/>
          </a:bodyPr>
          <a:lstStyle/>
          <a:p>
            <a:r>
              <a:rPr lang="en-US" sz="1600" b="1" dirty="0">
                <a:latin typeface="PT Sans" panose="020B0503020203020204" pitchFamily="34" charset="77"/>
              </a:rPr>
              <a:t>TENNIS. </a:t>
            </a:r>
            <a:r>
              <a:rPr lang="en-US" sz="1600" dirty="0">
                <a:latin typeface="PT Sans" panose="020B0503020203020204" pitchFamily="34" charset="77"/>
              </a:rPr>
              <a:t>April is the peak of tennis revenue, while December shows steep decrease.</a:t>
            </a:r>
          </a:p>
        </p:txBody>
      </p:sp>
      <p:sp>
        <p:nvSpPr>
          <p:cNvPr id="36" name="TextBox 35">
            <a:extLst>
              <a:ext uri="{FF2B5EF4-FFF2-40B4-BE49-F238E27FC236}">
                <a16:creationId xmlns:a16="http://schemas.microsoft.com/office/drawing/2014/main" id="{83A5ECC3-3142-E64E-AE98-F34C19478D71}"/>
              </a:ext>
            </a:extLst>
          </p:cNvPr>
          <p:cNvSpPr txBox="1"/>
          <p:nvPr/>
        </p:nvSpPr>
        <p:spPr>
          <a:xfrm>
            <a:off x="8217765" y="4924661"/>
            <a:ext cx="3319210" cy="1815882"/>
          </a:xfrm>
          <a:prstGeom prst="rect">
            <a:avLst/>
          </a:prstGeom>
          <a:noFill/>
        </p:spPr>
        <p:txBody>
          <a:bodyPr wrap="square" rtlCol="0">
            <a:spAutoFit/>
          </a:bodyPr>
          <a:lstStyle/>
          <a:p>
            <a:r>
              <a:rPr lang="en-US" sz="1600" b="1" dirty="0">
                <a:latin typeface="PT Sans" panose="020B0503020203020204" pitchFamily="34" charset="77"/>
              </a:rPr>
              <a:t>FITNESS. </a:t>
            </a:r>
            <a:r>
              <a:rPr lang="en-US" sz="1600" dirty="0">
                <a:latin typeface="PT Sans" panose="020B0503020203020204" pitchFamily="34" charset="77"/>
              </a:rPr>
              <a:t>Fitness revenue have steady showing in the first three months of the year and peaks in May. Troughs don’t show momentum, and sporadically happen in April, June, September, and December.</a:t>
            </a:r>
          </a:p>
        </p:txBody>
      </p:sp>
      <p:cxnSp>
        <p:nvCxnSpPr>
          <p:cNvPr id="40" name="Elbow Connector 39">
            <a:extLst>
              <a:ext uri="{FF2B5EF4-FFF2-40B4-BE49-F238E27FC236}">
                <a16:creationId xmlns:a16="http://schemas.microsoft.com/office/drawing/2014/main" id="{ADBBAF47-61B5-B747-A1FD-7B5CF6FBAC83}"/>
              </a:ext>
            </a:extLst>
          </p:cNvPr>
          <p:cNvCxnSpPr>
            <a:cxnSpLocks/>
            <a:stCxn id="22" idx="3"/>
            <a:endCxn id="35" idx="1"/>
          </p:cNvCxnSpPr>
          <p:nvPr/>
        </p:nvCxnSpPr>
        <p:spPr>
          <a:xfrm>
            <a:off x="7574521" y="2321933"/>
            <a:ext cx="643246" cy="2031134"/>
          </a:xfrm>
          <a:prstGeom prst="bentConnector3">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FDE8E17A-8132-624A-ADE5-A15D4AB68151}"/>
              </a:ext>
            </a:extLst>
          </p:cNvPr>
          <p:cNvCxnSpPr>
            <a:cxnSpLocks/>
            <a:stCxn id="24" idx="3"/>
            <a:endCxn id="36" idx="1"/>
          </p:cNvCxnSpPr>
          <p:nvPr/>
        </p:nvCxnSpPr>
        <p:spPr>
          <a:xfrm>
            <a:off x="7592450" y="5163919"/>
            <a:ext cx="625315" cy="668683"/>
          </a:xfrm>
          <a:prstGeom prst="bentConnector3">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D00993D-EC6D-4541-8D7B-042B1D876638}"/>
              </a:ext>
            </a:extLst>
          </p:cNvPr>
          <p:cNvSpPr txBox="1"/>
          <p:nvPr/>
        </p:nvSpPr>
        <p:spPr>
          <a:xfrm>
            <a:off x="637718" y="863108"/>
            <a:ext cx="376517" cy="338554"/>
          </a:xfrm>
          <a:prstGeom prst="rect">
            <a:avLst/>
          </a:prstGeom>
          <a:solidFill>
            <a:schemeClr val="bg2"/>
          </a:solidFill>
        </p:spPr>
        <p:txBody>
          <a:bodyPr wrap="square" rtlCol="0">
            <a:spAutoFit/>
          </a:bodyPr>
          <a:lstStyle/>
          <a:p>
            <a:pPr algn="ctr"/>
            <a:r>
              <a:rPr lang="en-US" sz="1600" dirty="0">
                <a:solidFill>
                  <a:srgbClr val="7FB13F"/>
                </a:solidFill>
                <a:latin typeface="PT Sans" panose="020B0503020203020204" pitchFamily="34" charset="77"/>
              </a:rPr>
              <a:t>3</a:t>
            </a:r>
          </a:p>
        </p:txBody>
      </p:sp>
      <p:pic>
        <p:nvPicPr>
          <p:cNvPr id="7" name="Picture 6">
            <a:extLst>
              <a:ext uri="{FF2B5EF4-FFF2-40B4-BE49-F238E27FC236}">
                <a16:creationId xmlns:a16="http://schemas.microsoft.com/office/drawing/2014/main" id="{A9D888C4-3395-6F4B-8C7B-5EBFBF0E76D4}"/>
              </a:ext>
            </a:extLst>
          </p:cNvPr>
          <p:cNvPicPr>
            <a:picLocks noChangeAspect="1"/>
          </p:cNvPicPr>
          <p:nvPr/>
        </p:nvPicPr>
        <p:blipFill>
          <a:blip r:embed="rId4"/>
          <a:stretch>
            <a:fillRect/>
          </a:stretch>
        </p:blipFill>
        <p:spPr>
          <a:xfrm>
            <a:off x="5905500" y="3206750"/>
            <a:ext cx="381000" cy="444500"/>
          </a:xfrm>
          <a:prstGeom prst="rect">
            <a:avLst/>
          </a:prstGeom>
        </p:spPr>
      </p:pic>
      <p:sp>
        <p:nvSpPr>
          <p:cNvPr id="25" name="TextBox 24">
            <a:extLst>
              <a:ext uri="{FF2B5EF4-FFF2-40B4-BE49-F238E27FC236}">
                <a16:creationId xmlns:a16="http://schemas.microsoft.com/office/drawing/2014/main" id="{3A133541-103E-7646-9528-21189D6EE192}"/>
              </a:ext>
            </a:extLst>
          </p:cNvPr>
          <p:cNvSpPr txBox="1"/>
          <p:nvPr/>
        </p:nvSpPr>
        <p:spPr>
          <a:xfrm>
            <a:off x="655024" y="3768291"/>
            <a:ext cx="376517" cy="338554"/>
          </a:xfrm>
          <a:prstGeom prst="rect">
            <a:avLst/>
          </a:prstGeom>
          <a:solidFill>
            <a:schemeClr val="bg2"/>
          </a:solidFill>
        </p:spPr>
        <p:txBody>
          <a:bodyPr wrap="square" rtlCol="0">
            <a:spAutoFit/>
          </a:bodyPr>
          <a:lstStyle/>
          <a:p>
            <a:pPr algn="ctr"/>
            <a:r>
              <a:rPr lang="en-US" sz="1600" dirty="0">
                <a:solidFill>
                  <a:srgbClr val="7FB13F"/>
                </a:solidFill>
                <a:latin typeface="PT Sans" panose="020B0503020203020204" pitchFamily="34" charset="77"/>
              </a:rPr>
              <a:t>4</a:t>
            </a:r>
          </a:p>
        </p:txBody>
      </p:sp>
      <p:sp>
        <p:nvSpPr>
          <p:cNvPr id="26" name="TextBox 25">
            <a:extLst>
              <a:ext uri="{FF2B5EF4-FFF2-40B4-BE49-F238E27FC236}">
                <a16:creationId xmlns:a16="http://schemas.microsoft.com/office/drawing/2014/main" id="{51C920AB-FA0D-1E49-A865-1435D2AA69E3}"/>
              </a:ext>
            </a:extLst>
          </p:cNvPr>
          <p:cNvSpPr txBox="1"/>
          <p:nvPr/>
        </p:nvSpPr>
        <p:spPr>
          <a:xfrm>
            <a:off x="8217765" y="842398"/>
            <a:ext cx="3149482" cy="2862322"/>
          </a:xfrm>
          <a:prstGeom prst="rect">
            <a:avLst/>
          </a:prstGeom>
          <a:noFill/>
        </p:spPr>
        <p:txBody>
          <a:bodyPr wrap="square" rtlCol="0">
            <a:spAutoFit/>
          </a:bodyPr>
          <a:lstStyle/>
          <a:p>
            <a:r>
              <a:rPr lang="en-US" sz="2000" b="1" dirty="0">
                <a:latin typeface="PT Sans" panose="020B0503020203020204" pitchFamily="34" charset="77"/>
              </a:rPr>
              <a:t>The following graphs (1-6) show the </a:t>
            </a:r>
            <a:r>
              <a:rPr lang="en-US" sz="2000" b="1" dirty="0">
                <a:solidFill>
                  <a:srgbClr val="328B9B"/>
                </a:solidFill>
                <a:latin typeface="PT Sans" panose="020B0503020203020204" pitchFamily="34" charset="77"/>
              </a:rPr>
              <a:t>decomposed monthly seasonality </a:t>
            </a:r>
            <a:r>
              <a:rPr lang="en-US" sz="2000" b="1" dirty="0">
                <a:latin typeface="PT Sans" panose="020B0503020203020204" pitchFamily="34" charset="77"/>
              </a:rPr>
              <a:t>for each category. Decomposed seasonality is revealed when trend and residual patterns are stripped from actual observations.</a:t>
            </a:r>
          </a:p>
        </p:txBody>
      </p:sp>
      <p:sp>
        <p:nvSpPr>
          <p:cNvPr id="30" name="Rectangle 29">
            <a:extLst>
              <a:ext uri="{FF2B5EF4-FFF2-40B4-BE49-F238E27FC236}">
                <a16:creationId xmlns:a16="http://schemas.microsoft.com/office/drawing/2014/main" id="{28EEEA75-0152-944A-A8F7-28E22D83B6E7}"/>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31" name="TextBox 30">
            <a:extLst>
              <a:ext uri="{FF2B5EF4-FFF2-40B4-BE49-F238E27FC236}">
                <a16:creationId xmlns:a16="http://schemas.microsoft.com/office/drawing/2014/main" id="{38B05D09-97BC-9F4C-9D91-3A9A5A8A68E3}"/>
              </a:ext>
            </a:extLst>
          </p:cNvPr>
          <p:cNvSpPr txBox="1"/>
          <p:nvPr/>
        </p:nvSpPr>
        <p:spPr>
          <a:xfrm>
            <a:off x="245191" y="106046"/>
            <a:ext cx="6022258"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TREND &amp; SEASONALITY</a:t>
            </a:r>
          </a:p>
        </p:txBody>
      </p:sp>
    </p:spTree>
    <p:extLst>
      <p:ext uri="{BB962C8B-B14F-4D97-AF65-F5344CB8AC3E}">
        <p14:creationId xmlns:p14="http://schemas.microsoft.com/office/powerpoint/2010/main" val="420673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24F43C4-B1A9-144F-891C-FF1004BF8337}"/>
              </a:ext>
            </a:extLst>
          </p:cNvPr>
          <p:cNvPicPr>
            <a:picLocks noChangeAspect="1"/>
          </p:cNvPicPr>
          <p:nvPr/>
        </p:nvPicPr>
        <p:blipFill rotWithShape="1">
          <a:blip r:embed="rId2"/>
          <a:srcRect l="5176"/>
          <a:stretch/>
        </p:blipFill>
        <p:spPr>
          <a:xfrm>
            <a:off x="566927" y="3823428"/>
            <a:ext cx="7007594" cy="2589226"/>
          </a:xfrm>
          <a:prstGeom prst="rect">
            <a:avLst/>
          </a:prstGeom>
        </p:spPr>
      </p:pic>
      <p:pic>
        <p:nvPicPr>
          <p:cNvPr id="22" name="Picture 21">
            <a:extLst>
              <a:ext uri="{FF2B5EF4-FFF2-40B4-BE49-F238E27FC236}">
                <a16:creationId xmlns:a16="http://schemas.microsoft.com/office/drawing/2014/main" id="{A800A5E9-9BCD-A84B-ADBD-9CB2280287DC}"/>
              </a:ext>
            </a:extLst>
          </p:cNvPr>
          <p:cNvPicPr>
            <a:picLocks noChangeAspect="1"/>
          </p:cNvPicPr>
          <p:nvPr/>
        </p:nvPicPr>
        <p:blipFill rotWithShape="1">
          <a:blip r:embed="rId3"/>
          <a:srcRect l="3866"/>
          <a:stretch/>
        </p:blipFill>
        <p:spPr>
          <a:xfrm>
            <a:off x="566928" y="1004706"/>
            <a:ext cx="7007594" cy="2609572"/>
          </a:xfrm>
          <a:prstGeom prst="rect">
            <a:avLst/>
          </a:prstGeom>
        </p:spPr>
      </p:pic>
      <p:sp>
        <p:nvSpPr>
          <p:cNvPr id="35" name="TextBox 34">
            <a:extLst>
              <a:ext uri="{FF2B5EF4-FFF2-40B4-BE49-F238E27FC236}">
                <a16:creationId xmlns:a16="http://schemas.microsoft.com/office/drawing/2014/main" id="{508571B4-6B84-5F49-A83A-5C8003F97219}"/>
              </a:ext>
            </a:extLst>
          </p:cNvPr>
          <p:cNvSpPr txBox="1"/>
          <p:nvPr/>
        </p:nvSpPr>
        <p:spPr>
          <a:xfrm>
            <a:off x="8217767" y="3937568"/>
            <a:ext cx="3335416" cy="830997"/>
          </a:xfrm>
          <a:prstGeom prst="rect">
            <a:avLst/>
          </a:prstGeom>
          <a:noFill/>
        </p:spPr>
        <p:txBody>
          <a:bodyPr wrap="square" rtlCol="0">
            <a:spAutoFit/>
          </a:bodyPr>
          <a:lstStyle/>
          <a:p>
            <a:r>
              <a:rPr lang="en-US" sz="1600" b="1" dirty="0">
                <a:latin typeface="PT Sans" panose="020B0503020203020204" pitchFamily="34" charset="77"/>
              </a:rPr>
              <a:t>EVENT. </a:t>
            </a:r>
            <a:r>
              <a:rPr lang="en-US" sz="1600" dirty="0">
                <a:latin typeface="PT Sans" panose="020B0503020203020204" pitchFamily="34" charset="77"/>
              </a:rPr>
              <a:t>Event revenue peaks in January and March but slows down in the last five months of the year.</a:t>
            </a:r>
          </a:p>
        </p:txBody>
      </p:sp>
      <p:sp>
        <p:nvSpPr>
          <p:cNvPr id="36" name="TextBox 35">
            <a:extLst>
              <a:ext uri="{FF2B5EF4-FFF2-40B4-BE49-F238E27FC236}">
                <a16:creationId xmlns:a16="http://schemas.microsoft.com/office/drawing/2014/main" id="{83A5ECC3-3142-E64E-AE98-F34C19478D71}"/>
              </a:ext>
            </a:extLst>
          </p:cNvPr>
          <p:cNvSpPr txBox="1"/>
          <p:nvPr/>
        </p:nvSpPr>
        <p:spPr>
          <a:xfrm>
            <a:off x="8217765" y="5114616"/>
            <a:ext cx="3335416" cy="1077218"/>
          </a:xfrm>
          <a:prstGeom prst="rect">
            <a:avLst/>
          </a:prstGeom>
          <a:noFill/>
        </p:spPr>
        <p:txBody>
          <a:bodyPr wrap="square" rtlCol="0">
            <a:spAutoFit/>
          </a:bodyPr>
          <a:lstStyle/>
          <a:p>
            <a:r>
              <a:rPr lang="en-US" sz="1600" b="1" dirty="0">
                <a:latin typeface="PT Sans" panose="020B0503020203020204" pitchFamily="34" charset="77"/>
              </a:rPr>
              <a:t>PRO SHOP. </a:t>
            </a:r>
            <a:r>
              <a:rPr lang="en-US" sz="1600" dirty="0">
                <a:latin typeface="PT Sans" panose="020B0503020203020204" pitchFamily="34" charset="77"/>
              </a:rPr>
              <a:t>The height of pro shop revenue is in the Spring months (Mar-Jun) and dips in the Fall/Winter months (Sep-Dec).</a:t>
            </a:r>
          </a:p>
        </p:txBody>
      </p:sp>
      <p:cxnSp>
        <p:nvCxnSpPr>
          <p:cNvPr id="40" name="Elbow Connector 39">
            <a:extLst>
              <a:ext uri="{FF2B5EF4-FFF2-40B4-BE49-F238E27FC236}">
                <a16:creationId xmlns:a16="http://schemas.microsoft.com/office/drawing/2014/main" id="{ADBBAF47-61B5-B747-A1FD-7B5CF6FBAC83}"/>
              </a:ext>
            </a:extLst>
          </p:cNvPr>
          <p:cNvCxnSpPr>
            <a:cxnSpLocks/>
            <a:stCxn id="22" idx="3"/>
            <a:endCxn id="35" idx="1"/>
          </p:cNvCxnSpPr>
          <p:nvPr/>
        </p:nvCxnSpPr>
        <p:spPr>
          <a:xfrm>
            <a:off x="7574522" y="2309492"/>
            <a:ext cx="643245" cy="2043575"/>
          </a:xfrm>
          <a:prstGeom prst="bentConnector3">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FDE8E17A-8132-624A-ADE5-A15D4AB68151}"/>
              </a:ext>
            </a:extLst>
          </p:cNvPr>
          <p:cNvCxnSpPr>
            <a:cxnSpLocks/>
            <a:stCxn id="24" idx="3"/>
            <a:endCxn id="36" idx="1"/>
          </p:cNvCxnSpPr>
          <p:nvPr/>
        </p:nvCxnSpPr>
        <p:spPr>
          <a:xfrm>
            <a:off x="7574521" y="5118041"/>
            <a:ext cx="643244" cy="535184"/>
          </a:xfrm>
          <a:prstGeom prst="bentConnector3">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7360ED-5C56-0F40-8906-B1A46B3E9787}"/>
              </a:ext>
            </a:extLst>
          </p:cNvPr>
          <p:cNvSpPr txBox="1"/>
          <p:nvPr/>
        </p:nvSpPr>
        <p:spPr>
          <a:xfrm>
            <a:off x="637718" y="863108"/>
            <a:ext cx="376517" cy="338554"/>
          </a:xfrm>
          <a:prstGeom prst="rect">
            <a:avLst/>
          </a:prstGeom>
          <a:solidFill>
            <a:schemeClr val="bg2"/>
          </a:solidFill>
        </p:spPr>
        <p:txBody>
          <a:bodyPr wrap="square" rtlCol="0">
            <a:spAutoFit/>
          </a:bodyPr>
          <a:lstStyle/>
          <a:p>
            <a:pPr algn="ctr"/>
            <a:r>
              <a:rPr lang="en-US" sz="1600" dirty="0">
                <a:solidFill>
                  <a:srgbClr val="7FB13F"/>
                </a:solidFill>
                <a:latin typeface="PT Sans" panose="020B0503020203020204" pitchFamily="34" charset="77"/>
              </a:rPr>
              <a:t>5</a:t>
            </a:r>
          </a:p>
        </p:txBody>
      </p:sp>
      <p:sp>
        <p:nvSpPr>
          <p:cNvPr id="25" name="TextBox 24">
            <a:extLst>
              <a:ext uri="{FF2B5EF4-FFF2-40B4-BE49-F238E27FC236}">
                <a16:creationId xmlns:a16="http://schemas.microsoft.com/office/drawing/2014/main" id="{5AF3D3D3-E4A5-144E-B2A3-294A03086A84}"/>
              </a:ext>
            </a:extLst>
          </p:cNvPr>
          <p:cNvSpPr txBox="1"/>
          <p:nvPr/>
        </p:nvSpPr>
        <p:spPr>
          <a:xfrm>
            <a:off x="638818" y="3667674"/>
            <a:ext cx="376517" cy="338554"/>
          </a:xfrm>
          <a:prstGeom prst="rect">
            <a:avLst/>
          </a:prstGeom>
          <a:solidFill>
            <a:schemeClr val="bg2"/>
          </a:solidFill>
        </p:spPr>
        <p:txBody>
          <a:bodyPr wrap="square" rtlCol="0">
            <a:spAutoFit/>
          </a:bodyPr>
          <a:lstStyle/>
          <a:p>
            <a:pPr algn="ctr"/>
            <a:r>
              <a:rPr lang="en-US" sz="1600" dirty="0">
                <a:solidFill>
                  <a:srgbClr val="7FB13F"/>
                </a:solidFill>
                <a:latin typeface="PT Sans" panose="020B0503020203020204" pitchFamily="34" charset="77"/>
              </a:rPr>
              <a:t>6</a:t>
            </a:r>
          </a:p>
        </p:txBody>
      </p:sp>
      <p:sp>
        <p:nvSpPr>
          <p:cNvPr id="26" name="TextBox 25">
            <a:extLst>
              <a:ext uri="{FF2B5EF4-FFF2-40B4-BE49-F238E27FC236}">
                <a16:creationId xmlns:a16="http://schemas.microsoft.com/office/drawing/2014/main" id="{3DA4F39D-2408-1C46-9E79-B249802916F6}"/>
              </a:ext>
            </a:extLst>
          </p:cNvPr>
          <p:cNvSpPr txBox="1"/>
          <p:nvPr/>
        </p:nvSpPr>
        <p:spPr>
          <a:xfrm>
            <a:off x="8217765" y="842398"/>
            <a:ext cx="3149482" cy="2862322"/>
          </a:xfrm>
          <a:prstGeom prst="rect">
            <a:avLst/>
          </a:prstGeom>
          <a:noFill/>
        </p:spPr>
        <p:txBody>
          <a:bodyPr wrap="square" rtlCol="0">
            <a:spAutoFit/>
          </a:bodyPr>
          <a:lstStyle/>
          <a:p>
            <a:r>
              <a:rPr lang="en-US" sz="2000" b="1" dirty="0">
                <a:latin typeface="PT Sans" panose="020B0503020203020204" pitchFamily="34" charset="77"/>
              </a:rPr>
              <a:t>The following graphs (1-6) show the </a:t>
            </a:r>
            <a:r>
              <a:rPr lang="en-US" sz="2000" b="1" dirty="0">
                <a:solidFill>
                  <a:srgbClr val="328B9B"/>
                </a:solidFill>
                <a:latin typeface="PT Sans" panose="020B0503020203020204" pitchFamily="34" charset="77"/>
              </a:rPr>
              <a:t>decomposed monthly seasonality </a:t>
            </a:r>
            <a:r>
              <a:rPr lang="en-US" sz="2000" b="1" dirty="0">
                <a:latin typeface="PT Sans" panose="020B0503020203020204" pitchFamily="34" charset="77"/>
              </a:rPr>
              <a:t>for each category. Decomposed seasonality is revealed when trend and residual patterns are stripped from actual observations.</a:t>
            </a:r>
          </a:p>
        </p:txBody>
      </p:sp>
      <p:sp>
        <p:nvSpPr>
          <p:cNvPr id="27" name="Rectangle 26">
            <a:extLst>
              <a:ext uri="{FF2B5EF4-FFF2-40B4-BE49-F238E27FC236}">
                <a16:creationId xmlns:a16="http://schemas.microsoft.com/office/drawing/2014/main" id="{43FA53F9-02BA-6B44-924C-0ECD8745125F}"/>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28" name="TextBox 27">
            <a:extLst>
              <a:ext uri="{FF2B5EF4-FFF2-40B4-BE49-F238E27FC236}">
                <a16:creationId xmlns:a16="http://schemas.microsoft.com/office/drawing/2014/main" id="{67C290AE-9E99-FD41-9B56-2B87B4F71012}"/>
              </a:ext>
            </a:extLst>
          </p:cNvPr>
          <p:cNvSpPr txBox="1"/>
          <p:nvPr/>
        </p:nvSpPr>
        <p:spPr>
          <a:xfrm>
            <a:off x="245191" y="106046"/>
            <a:ext cx="6022258"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TREND &amp; SEASONALITY</a:t>
            </a:r>
          </a:p>
        </p:txBody>
      </p:sp>
    </p:spTree>
    <p:extLst>
      <p:ext uri="{BB962C8B-B14F-4D97-AF65-F5344CB8AC3E}">
        <p14:creationId xmlns:p14="http://schemas.microsoft.com/office/powerpoint/2010/main" val="3250859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drawing, table&#10;&#10;Description automatically generated">
            <a:extLst>
              <a:ext uri="{FF2B5EF4-FFF2-40B4-BE49-F238E27FC236}">
                <a16:creationId xmlns:a16="http://schemas.microsoft.com/office/drawing/2014/main" id="{D8E1AD60-7B02-E84D-B4E8-9813E3042EDF}"/>
              </a:ext>
            </a:extLst>
          </p:cNvPr>
          <p:cNvPicPr>
            <a:picLocks noChangeAspect="1"/>
          </p:cNvPicPr>
          <p:nvPr/>
        </p:nvPicPr>
        <p:blipFill rotWithShape="1">
          <a:blip r:embed="rId2"/>
          <a:srcRect l="5991"/>
          <a:stretch/>
        </p:blipFill>
        <p:spPr>
          <a:xfrm>
            <a:off x="6362701" y="4735929"/>
            <a:ext cx="5434851" cy="2066925"/>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5ABEE0BC-8E31-9F46-990C-10D6153B4888}"/>
              </a:ext>
            </a:extLst>
          </p:cNvPr>
          <p:cNvPicPr>
            <a:picLocks noChangeAspect="1"/>
          </p:cNvPicPr>
          <p:nvPr/>
        </p:nvPicPr>
        <p:blipFill rotWithShape="1">
          <a:blip r:embed="rId3"/>
          <a:srcRect l="6942"/>
          <a:stretch/>
        </p:blipFill>
        <p:spPr>
          <a:xfrm>
            <a:off x="6362701" y="2759789"/>
            <a:ext cx="5434851" cy="2066925"/>
          </a:xfrm>
          <a:prstGeom prst="rect">
            <a:avLst/>
          </a:prstGeom>
        </p:spPr>
      </p:pic>
      <p:pic>
        <p:nvPicPr>
          <p:cNvPr id="21" name="Picture 20" descr="A picture containing screenshot, drawing, table&#10;&#10;Description automatically generated">
            <a:extLst>
              <a:ext uri="{FF2B5EF4-FFF2-40B4-BE49-F238E27FC236}">
                <a16:creationId xmlns:a16="http://schemas.microsoft.com/office/drawing/2014/main" id="{D0B45C11-7120-634C-B73A-3DA920279D01}"/>
              </a:ext>
            </a:extLst>
          </p:cNvPr>
          <p:cNvPicPr>
            <a:picLocks noChangeAspect="1"/>
          </p:cNvPicPr>
          <p:nvPr/>
        </p:nvPicPr>
        <p:blipFill rotWithShape="1">
          <a:blip r:embed="rId4"/>
          <a:srcRect l="6942"/>
          <a:stretch/>
        </p:blipFill>
        <p:spPr>
          <a:xfrm>
            <a:off x="6362702" y="604461"/>
            <a:ext cx="5434851" cy="2066925"/>
          </a:xfrm>
          <a:prstGeom prst="rect">
            <a:avLst/>
          </a:prstGeom>
        </p:spPr>
      </p:pic>
      <p:sp>
        <p:nvSpPr>
          <p:cNvPr id="27" name="Rectangle 26">
            <a:extLst>
              <a:ext uri="{FF2B5EF4-FFF2-40B4-BE49-F238E27FC236}">
                <a16:creationId xmlns:a16="http://schemas.microsoft.com/office/drawing/2014/main" id="{9BD01ECE-3851-6C4E-8B5A-E637E6004E02}"/>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29" name="TextBox 28">
            <a:extLst>
              <a:ext uri="{FF2B5EF4-FFF2-40B4-BE49-F238E27FC236}">
                <a16:creationId xmlns:a16="http://schemas.microsoft.com/office/drawing/2014/main" id="{314B9A8C-116B-C74D-A614-ECAD3D5E398A}"/>
              </a:ext>
            </a:extLst>
          </p:cNvPr>
          <p:cNvSpPr txBox="1"/>
          <p:nvPr/>
        </p:nvSpPr>
        <p:spPr>
          <a:xfrm>
            <a:off x="245191" y="106046"/>
            <a:ext cx="6022258"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TREND &amp; SEASONALITY</a:t>
            </a:r>
          </a:p>
        </p:txBody>
      </p:sp>
      <p:sp>
        <p:nvSpPr>
          <p:cNvPr id="31" name="TextBox 30">
            <a:extLst>
              <a:ext uri="{FF2B5EF4-FFF2-40B4-BE49-F238E27FC236}">
                <a16:creationId xmlns:a16="http://schemas.microsoft.com/office/drawing/2014/main" id="{2067DB28-0921-5546-9B19-5B9C95563A49}"/>
              </a:ext>
            </a:extLst>
          </p:cNvPr>
          <p:cNvSpPr txBox="1"/>
          <p:nvPr/>
        </p:nvSpPr>
        <p:spPr>
          <a:xfrm>
            <a:off x="587320" y="1182165"/>
            <a:ext cx="4690080" cy="1015663"/>
          </a:xfrm>
          <a:prstGeom prst="rect">
            <a:avLst/>
          </a:prstGeom>
          <a:noFill/>
        </p:spPr>
        <p:txBody>
          <a:bodyPr wrap="square" rtlCol="0">
            <a:spAutoFit/>
          </a:bodyPr>
          <a:lstStyle/>
          <a:p>
            <a:pPr algn="r"/>
            <a:r>
              <a:rPr lang="en-US" sz="2000" b="1" dirty="0">
                <a:latin typeface="PT Sans" panose="020B0503020203020204" pitchFamily="34" charset="77"/>
              </a:rPr>
              <a:t>Among the six categories, Tennis, Fitness, and Bar displayed weekly seasonality in terms of engagement.</a:t>
            </a:r>
          </a:p>
        </p:txBody>
      </p:sp>
      <p:sp>
        <p:nvSpPr>
          <p:cNvPr id="33" name="TextBox 32">
            <a:extLst>
              <a:ext uri="{FF2B5EF4-FFF2-40B4-BE49-F238E27FC236}">
                <a16:creationId xmlns:a16="http://schemas.microsoft.com/office/drawing/2014/main" id="{BB14B135-6BAF-CD4E-A5DA-821022B9B684}"/>
              </a:ext>
            </a:extLst>
          </p:cNvPr>
          <p:cNvSpPr txBox="1"/>
          <p:nvPr/>
        </p:nvSpPr>
        <p:spPr>
          <a:xfrm>
            <a:off x="587320" y="2488962"/>
            <a:ext cx="4742834" cy="584775"/>
          </a:xfrm>
          <a:prstGeom prst="rect">
            <a:avLst/>
          </a:prstGeom>
          <a:noFill/>
        </p:spPr>
        <p:txBody>
          <a:bodyPr wrap="square" rtlCol="0">
            <a:spAutoFit/>
          </a:bodyPr>
          <a:lstStyle/>
          <a:p>
            <a:pPr algn="r"/>
            <a:r>
              <a:rPr lang="en-US" sz="1600" b="1" dirty="0">
                <a:latin typeface="PT Sans" panose="020B0503020203020204" pitchFamily="34" charset="77"/>
              </a:rPr>
              <a:t>TENNIS. </a:t>
            </a:r>
            <a:r>
              <a:rPr lang="en-US" sz="1600" dirty="0">
                <a:latin typeface="PT Sans" panose="020B0503020203020204" pitchFamily="34" charset="77"/>
              </a:rPr>
              <a:t>Thursday and Friday shows less engagement. Optimize court usage on these days.</a:t>
            </a:r>
          </a:p>
        </p:txBody>
      </p:sp>
      <p:sp>
        <p:nvSpPr>
          <p:cNvPr id="35" name="TextBox 34">
            <a:extLst>
              <a:ext uri="{FF2B5EF4-FFF2-40B4-BE49-F238E27FC236}">
                <a16:creationId xmlns:a16="http://schemas.microsoft.com/office/drawing/2014/main" id="{A68F1B4C-6F2D-1644-8401-22E043936CC5}"/>
              </a:ext>
            </a:extLst>
          </p:cNvPr>
          <p:cNvSpPr txBox="1"/>
          <p:nvPr/>
        </p:nvSpPr>
        <p:spPr>
          <a:xfrm>
            <a:off x="950258" y="3254642"/>
            <a:ext cx="4324021" cy="1077218"/>
          </a:xfrm>
          <a:prstGeom prst="rect">
            <a:avLst/>
          </a:prstGeom>
          <a:noFill/>
        </p:spPr>
        <p:txBody>
          <a:bodyPr wrap="square" rtlCol="0">
            <a:spAutoFit/>
          </a:bodyPr>
          <a:lstStyle/>
          <a:p>
            <a:pPr algn="r"/>
            <a:r>
              <a:rPr lang="en-US" sz="1600" b="1" dirty="0">
                <a:latin typeface="PT Sans" panose="020B0503020203020204" pitchFamily="34" charset="77"/>
              </a:rPr>
              <a:t>FITNESS. </a:t>
            </a:r>
            <a:r>
              <a:rPr lang="en-US" sz="1600" dirty="0">
                <a:latin typeface="PT Sans" panose="020B0503020203020204" pitchFamily="34" charset="77"/>
              </a:rPr>
              <a:t>Mondays, Tuesdays and Thursdays show lower engagements. These are the most optimal days to execute promotions to support engagement and revenue.</a:t>
            </a:r>
          </a:p>
        </p:txBody>
      </p:sp>
      <p:sp>
        <p:nvSpPr>
          <p:cNvPr id="22" name="Rectangle 21">
            <a:extLst>
              <a:ext uri="{FF2B5EF4-FFF2-40B4-BE49-F238E27FC236}">
                <a16:creationId xmlns:a16="http://schemas.microsoft.com/office/drawing/2014/main" id="{8FE2B957-6792-8D47-81F2-EDF42331E2AD}"/>
              </a:ext>
            </a:extLst>
          </p:cNvPr>
          <p:cNvSpPr/>
          <p:nvPr/>
        </p:nvSpPr>
        <p:spPr>
          <a:xfrm>
            <a:off x="806824" y="4494473"/>
            <a:ext cx="4467456" cy="1323439"/>
          </a:xfrm>
          <a:prstGeom prst="rect">
            <a:avLst/>
          </a:prstGeom>
        </p:spPr>
        <p:txBody>
          <a:bodyPr wrap="square">
            <a:spAutoFit/>
          </a:bodyPr>
          <a:lstStyle/>
          <a:p>
            <a:pPr algn="r"/>
            <a:r>
              <a:rPr lang="en-US" sz="1600" b="1" dirty="0">
                <a:latin typeface="PT Sans" panose="020B0503020203020204" pitchFamily="34" charset="77"/>
              </a:rPr>
              <a:t>BAR.  </a:t>
            </a:r>
            <a:r>
              <a:rPr lang="en-US" sz="1600" dirty="0">
                <a:latin typeface="PT Sans" panose="020B0503020203020204" pitchFamily="34" charset="77"/>
              </a:rPr>
              <a:t>Bar engagement and revenue peaks on Monday and Saturday. Since bar is a low-revenue generating category, promotions should be used in highly engaged days to increase engagement and presuppose value perception. </a:t>
            </a:r>
          </a:p>
        </p:txBody>
      </p:sp>
      <p:cxnSp>
        <p:nvCxnSpPr>
          <p:cNvPr id="36" name="Elbow Connector 35">
            <a:extLst>
              <a:ext uri="{FF2B5EF4-FFF2-40B4-BE49-F238E27FC236}">
                <a16:creationId xmlns:a16="http://schemas.microsoft.com/office/drawing/2014/main" id="{B66AC6E2-9FB2-0C45-96F9-81CEA6C4D947}"/>
              </a:ext>
            </a:extLst>
          </p:cNvPr>
          <p:cNvCxnSpPr>
            <a:cxnSpLocks/>
            <a:stCxn id="21" idx="1"/>
            <a:endCxn id="33" idx="3"/>
          </p:cNvCxnSpPr>
          <p:nvPr/>
        </p:nvCxnSpPr>
        <p:spPr>
          <a:xfrm rot="10800000" flipV="1">
            <a:off x="5330154" y="1637924"/>
            <a:ext cx="1032548" cy="1143426"/>
          </a:xfrm>
          <a:prstGeom prst="bentConnector3">
            <a:avLst>
              <a:gd name="adj1" fmla="val 50000"/>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0DFCAD8-B2D2-9A48-99D9-CA21A56E114C}"/>
              </a:ext>
            </a:extLst>
          </p:cNvPr>
          <p:cNvCxnSpPr>
            <a:cxnSpLocks/>
            <a:stCxn id="19" idx="1"/>
            <a:endCxn id="35" idx="3"/>
          </p:cNvCxnSpPr>
          <p:nvPr/>
        </p:nvCxnSpPr>
        <p:spPr>
          <a:xfrm rot="10800000">
            <a:off x="5274279" y="3793252"/>
            <a:ext cx="1088422" cy="1"/>
          </a:xfrm>
          <a:prstGeom prst="bentConnector3">
            <a:avLst>
              <a:gd name="adj1" fmla="val 50000"/>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0F7FC67A-7E76-E542-A744-55CF340D8EEE}"/>
              </a:ext>
            </a:extLst>
          </p:cNvPr>
          <p:cNvCxnSpPr>
            <a:cxnSpLocks/>
            <a:stCxn id="17" idx="1"/>
            <a:endCxn id="22" idx="3"/>
          </p:cNvCxnSpPr>
          <p:nvPr/>
        </p:nvCxnSpPr>
        <p:spPr>
          <a:xfrm rot="10800000">
            <a:off x="5274281" y="5156194"/>
            <a:ext cx="1088421" cy="613199"/>
          </a:xfrm>
          <a:prstGeom prst="bentConnector3">
            <a:avLst>
              <a:gd name="adj1" fmla="val 50000"/>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943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lack, sitting, table, white&#10;&#10;Description automatically generated">
            <a:extLst>
              <a:ext uri="{FF2B5EF4-FFF2-40B4-BE49-F238E27FC236}">
                <a16:creationId xmlns:a16="http://schemas.microsoft.com/office/drawing/2014/main" id="{35B7AF87-B861-EA47-ABA6-32092074AC66}"/>
              </a:ext>
            </a:extLst>
          </p:cNvPr>
          <p:cNvPicPr>
            <a:picLocks noChangeAspect="1"/>
          </p:cNvPicPr>
          <p:nvPr/>
        </p:nvPicPr>
        <p:blipFill>
          <a:blip r:embed="rId2"/>
          <a:stretch>
            <a:fillRect/>
          </a:stretch>
        </p:blipFill>
        <p:spPr>
          <a:xfrm>
            <a:off x="4794740" y="674258"/>
            <a:ext cx="7002813" cy="3698630"/>
          </a:xfrm>
          <a:prstGeom prst="rect">
            <a:avLst/>
          </a:prstGeom>
        </p:spPr>
      </p:pic>
      <p:pic>
        <p:nvPicPr>
          <p:cNvPr id="8" name="Picture 7" descr="A close up of a map&#10;&#10;Description automatically generated">
            <a:extLst>
              <a:ext uri="{FF2B5EF4-FFF2-40B4-BE49-F238E27FC236}">
                <a16:creationId xmlns:a16="http://schemas.microsoft.com/office/drawing/2014/main" id="{7D85EF57-FBD6-4644-A763-9C73280AD05A}"/>
              </a:ext>
            </a:extLst>
          </p:cNvPr>
          <p:cNvPicPr>
            <a:picLocks noChangeAspect="1"/>
          </p:cNvPicPr>
          <p:nvPr/>
        </p:nvPicPr>
        <p:blipFill>
          <a:blip r:embed="rId3"/>
          <a:stretch>
            <a:fillRect/>
          </a:stretch>
        </p:blipFill>
        <p:spPr>
          <a:xfrm>
            <a:off x="6698509" y="4224714"/>
            <a:ext cx="5136181" cy="2493132"/>
          </a:xfrm>
          <a:prstGeom prst="rect">
            <a:avLst/>
          </a:prstGeom>
        </p:spPr>
      </p:pic>
      <p:sp>
        <p:nvSpPr>
          <p:cNvPr id="15" name="Rectangle 14">
            <a:extLst>
              <a:ext uri="{FF2B5EF4-FFF2-40B4-BE49-F238E27FC236}">
                <a16:creationId xmlns:a16="http://schemas.microsoft.com/office/drawing/2014/main" id="{BC4CD8A8-859A-084F-8D50-ED89CF059DAA}"/>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6" name="TextBox 15">
            <a:extLst>
              <a:ext uri="{FF2B5EF4-FFF2-40B4-BE49-F238E27FC236}">
                <a16:creationId xmlns:a16="http://schemas.microsoft.com/office/drawing/2014/main" id="{C780168A-30BC-8840-BB56-F84988D1B9F9}"/>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CUSTOMER LIFETIME VALUE &amp; LOYALTY</a:t>
            </a:r>
          </a:p>
        </p:txBody>
      </p:sp>
      <p:sp>
        <p:nvSpPr>
          <p:cNvPr id="18" name="Rectangle 17">
            <a:extLst>
              <a:ext uri="{FF2B5EF4-FFF2-40B4-BE49-F238E27FC236}">
                <a16:creationId xmlns:a16="http://schemas.microsoft.com/office/drawing/2014/main" id="{575BD70F-C48E-0149-AE59-5591849FAF75}"/>
              </a:ext>
            </a:extLst>
          </p:cNvPr>
          <p:cNvSpPr/>
          <p:nvPr/>
        </p:nvSpPr>
        <p:spPr>
          <a:xfrm>
            <a:off x="6554357" y="4300205"/>
            <a:ext cx="4931217" cy="249313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9" name="TextBox 18">
            <a:extLst>
              <a:ext uri="{FF2B5EF4-FFF2-40B4-BE49-F238E27FC236}">
                <a16:creationId xmlns:a16="http://schemas.microsoft.com/office/drawing/2014/main" id="{4E286134-FB54-4C47-85F8-6BDC750804B1}"/>
              </a:ext>
            </a:extLst>
          </p:cNvPr>
          <p:cNvSpPr txBox="1"/>
          <p:nvPr/>
        </p:nvSpPr>
        <p:spPr>
          <a:xfrm>
            <a:off x="5342966" y="4300205"/>
            <a:ext cx="1174253" cy="646331"/>
          </a:xfrm>
          <a:prstGeom prst="rect">
            <a:avLst/>
          </a:prstGeom>
          <a:noFill/>
        </p:spPr>
        <p:txBody>
          <a:bodyPr wrap="square" rtlCol="0">
            <a:spAutoFit/>
          </a:bodyPr>
          <a:lstStyle/>
          <a:p>
            <a:pPr algn="r"/>
            <a:r>
              <a:rPr lang="en-US" sz="1200" dirty="0">
                <a:latin typeface="PT Sans" panose="020B0503020203020204" pitchFamily="34" charset="77"/>
              </a:rPr>
              <a:t>Zooming in on total guest CLV in $</a:t>
            </a:r>
          </a:p>
        </p:txBody>
      </p:sp>
      <p:sp>
        <p:nvSpPr>
          <p:cNvPr id="21" name="Rectangle 20">
            <a:extLst>
              <a:ext uri="{FF2B5EF4-FFF2-40B4-BE49-F238E27FC236}">
                <a16:creationId xmlns:a16="http://schemas.microsoft.com/office/drawing/2014/main" id="{51B37A62-82EE-FA45-A477-DC1F4988E143}"/>
              </a:ext>
            </a:extLst>
          </p:cNvPr>
          <p:cNvSpPr/>
          <p:nvPr/>
        </p:nvSpPr>
        <p:spPr>
          <a:xfrm>
            <a:off x="5905003" y="3502059"/>
            <a:ext cx="5372597" cy="34804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2" name="TextBox 21">
            <a:extLst>
              <a:ext uri="{FF2B5EF4-FFF2-40B4-BE49-F238E27FC236}">
                <a16:creationId xmlns:a16="http://schemas.microsoft.com/office/drawing/2014/main" id="{EB43A449-A13B-F74B-B658-86456BA9A309}"/>
              </a:ext>
            </a:extLst>
          </p:cNvPr>
          <p:cNvSpPr txBox="1"/>
          <p:nvPr/>
        </p:nvSpPr>
        <p:spPr>
          <a:xfrm>
            <a:off x="604065" y="942178"/>
            <a:ext cx="4089176" cy="707886"/>
          </a:xfrm>
          <a:prstGeom prst="rect">
            <a:avLst/>
          </a:prstGeom>
          <a:noFill/>
        </p:spPr>
        <p:txBody>
          <a:bodyPr wrap="square" rtlCol="0">
            <a:spAutoFit/>
          </a:bodyPr>
          <a:lstStyle/>
          <a:p>
            <a:r>
              <a:rPr lang="en-US" sz="2000" b="1" dirty="0">
                <a:latin typeface="PT Sans" panose="020B0503020203020204" pitchFamily="34" charset="77"/>
              </a:rPr>
              <a:t>Customer Lifetime Value (CLV) is increasing in the next five years.</a:t>
            </a:r>
          </a:p>
        </p:txBody>
      </p:sp>
      <p:sp>
        <p:nvSpPr>
          <p:cNvPr id="23" name="TextBox 22">
            <a:extLst>
              <a:ext uri="{FF2B5EF4-FFF2-40B4-BE49-F238E27FC236}">
                <a16:creationId xmlns:a16="http://schemas.microsoft.com/office/drawing/2014/main" id="{C6F5DB1A-377A-D548-AC4A-AE1EF239E922}"/>
              </a:ext>
            </a:extLst>
          </p:cNvPr>
          <p:cNvSpPr txBox="1"/>
          <p:nvPr/>
        </p:nvSpPr>
        <p:spPr>
          <a:xfrm>
            <a:off x="604065" y="1834166"/>
            <a:ext cx="4089175" cy="3293209"/>
          </a:xfrm>
          <a:prstGeom prst="rect">
            <a:avLst/>
          </a:prstGeom>
          <a:noFill/>
        </p:spPr>
        <p:txBody>
          <a:bodyPr wrap="square" rtlCol="0">
            <a:spAutoFit/>
          </a:bodyPr>
          <a:lstStyle/>
          <a:p>
            <a:r>
              <a:rPr lang="en-US" sz="1600" dirty="0">
                <a:latin typeface="PT Sans" panose="020B0503020203020204" pitchFamily="34" charset="77"/>
              </a:rPr>
              <a:t>JNCC will gain more dollar value out of its members in the next five years if the current business trend is maintained, if not grown.</a:t>
            </a:r>
          </a:p>
          <a:p>
            <a:endParaRPr lang="en-US" sz="1600" dirty="0">
              <a:latin typeface="PT Sans" panose="020B0503020203020204" pitchFamily="34" charset="77"/>
            </a:endParaRPr>
          </a:p>
          <a:p>
            <a:r>
              <a:rPr lang="en-US" sz="1600" dirty="0">
                <a:latin typeface="PT Sans" panose="020B0503020203020204" pitchFamily="34" charset="77"/>
              </a:rPr>
              <a:t>The average CLV per member and guest is also seen to increase over the next five years.</a:t>
            </a:r>
          </a:p>
          <a:p>
            <a:endParaRPr lang="en-US" sz="1600" dirty="0">
              <a:latin typeface="PT Sans" panose="020B0503020203020204" pitchFamily="34" charset="77"/>
            </a:endParaRPr>
          </a:p>
          <a:p>
            <a:r>
              <a:rPr lang="en-US" sz="1600" dirty="0">
                <a:latin typeface="PT Sans" panose="020B0503020203020204" pitchFamily="34" charset="77"/>
              </a:rPr>
              <a:t>While the total CLV gained from guests are significantly lower than that of members’, the average CLV for guest is also projected to increase so their presence can also sustain increasing business growth.</a:t>
            </a:r>
          </a:p>
        </p:txBody>
      </p:sp>
      <p:sp>
        <p:nvSpPr>
          <p:cNvPr id="24" name="TextBox 23">
            <a:extLst>
              <a:ext uri="{FF2B5EF4-FFF2-40B4-BE49-F238E27FC236}">
                <a16:creationId xmlns:a16="http://schemas.microsoft.com/office/drawing/2014/main" id="{3341975C-8D0C-A24A-9CEE-7A8B9CD5FBA8}"/>
              </a:ext>
            </a:extLst>
          </p:cNvPr>
          <p:cNvSpPr txBox="1"/>
          <p:nvPr/>
        </p:nvSpPr>
        <p:spPr>
          <a:xfrm>
            <a:off x="9881937" y="804610"/>
            <a:ext cx="1914257" cy="276999"/>
          </a:xfrm>
          <a:prstGeom prst="rect">
            <a:avLst/>
          </a:prstGeom>
          <a:noFill/>
        </p:spPr>
        <p:txBody>
          <a:bodyPr wrap="square" rtlCol="0">
            <a:spAutoFit/>
          </a:bodyPr>
          <a:lstStyle/>
          <a:p>
            <a:pPr algn="ctr"/>
            <a:r>
              <a:rPr lang="en-US" sz="1200" dirty="0">
                <a:solidFill>
                  <a:srgbClr val="328B9B"/>
                </a:solidFill>
                <a:latin typeface="PT Sans" panose="020B0503020203020204" pitchFamily="34" charset="77"/>
              </a:rPr>
              <a:t>■</a:t>
            </a:r>
            <a:r>
              <a:rPr lang="en-US" sz="1200" dirty="0">
                <a:latin typeface="PT Sans" panose="020B0503020203020204" pitchFamily="34" charset="77"/>
              </a:rPr>
              <a:t> Member     </a:t>
            </a:r>
            <a:r>
              <a:rPr lang="en-US" sz="1200" dirty="0">
                <a:solidFill>
                  <a:srgbClr val="7FB13F"/>
                </a:solidFill>
                <a:latin typeface="PT Sans" panose="020B0503020203020204" pitchFamily="34" charset="77"/>
              </a:rPr>
              <a:t>■</a:t>
            </a:r>
            <a:r>
              <a:rPr lang="en-US" sz="1200" dirty="0">
                <a:latin typeface="PT Sans" panose="020B0503020203020204" pitchFamily="34" charset="77"/>
              </a:rPr>
              <a:t> Guest</a:t>
            </a:r>
          </a:p>
        </p:txBody>
      </p:sp>
      <p:sp>
        <p:nvSpPr>
          <p:cNvPr id="25" name="TextBox 24">
            <a:extLst>
              <a:ext uri="{FF2B5EF4-FFF2-40B4-BE49-F238E27FC236}">
                <a16:creationId xmlns:a16="http://schemas.microsoft.com/office/drawing/2014/main" id="{40B8523D-E967-AF4F-9BD0-C2F3A3A13D2D}"/>
              </a:ext>
            </a:extLst>
          </p:cNvPr>
          <p:cNvSpPr txBox="1"/>
          <p:nvPr/>
        </p:nvSpPr>
        <p:spPr>
          <a:xfrm>
            <a:off x="604064" y="6129005"/>
            <a:ext cx="3896217" cy="646331"/>
          </a:xfrm>
          <a:prstGeom prst="rect">
            <a:avLst/>
          </a:prstGeom>
          <a:noFill/>
        </p:spPr>
        <p:txBody>
          <a:bodyPr wrap="square" rtlCol="0">
            <a:spAutoFit/>
          </a:bodyPr>
          <a:lstStyle/>
          <a:p>
            <a:r>
              <a:rPr lang="en-US" sz="1200" dirty="0">
                <a:solidFill>
                  <a:schemeClr val="bg1">
                    <a:lumMod val="50000"/>
                  </a:schemeClr>
                </a:solidFill>
                <a:latin typeface="PT Sans" panose="020B0503020203020204" pitchFamily="34" charset="77"/>
              </a:rPr>
              <a:t>Note: CLV and Loyalty are both derived from the RFMT model. CLV gives an actual dollar value, while Loyalty classifies members to groups.</a:t>
            </a:r>
          </a:p>
        </p:txBody>
      </p:sp>
    </p:spTree>
    <p:extLst>
      <p:ext uri="{BB962C8B-B14F-4D97-AF65-F5344CB8AC3E}">
        <p14:creationId xmlns:p14="http://schemas.microsoft.com/office/powerpoint/2010/main" val="3108189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E33B3F-AA91-024C-B05C-6CDBDE156074}"/>
              </a:ext>
            </a:extLst>
          </p:cNvPr>
          <p:cNvPicPr>
            <a:picLocks noChangeAspect="1"/>
          </p:cNvPicPr>
          <p:nvPr/>
        </p:nvPicPr>
        <p:blipFill>
          <a:blip r:embed="rId2"/>
          <a:srcRect/>
          <a:stretch/>
        </p:blipFill>
        <p:spPr>
          <a:xfrm>
            <a:off x="5157783" y="1286807"/>
            <a:ext cx="7128436" cy="5560603"/>
          </a:xfrm>
          <a:prstGeom prst="rect">
            <a:avLst/>
          </a:prstGeom>
        </p:spPr>
      </p:pic>
      <p:pic>
        <p:nvPicPr>
          <p:cNvPr id="5" name="Picture 4">
            <a:extLst>
              <a:ext uri="{FF2B5EF4-FFF2-40B4-BE49-F238E27FC236}">
                <a16:creationId xmlns:a16="http://schemas.microsoft.com/office/drawing/2014/main" id="{9546EA9B-DA10-9A45-81F3-8844D2E01122}"/>
              </a:ext>
            </a:extLst>
          </p:cNvPr>
          <p:cNvPicPr>
            <a:picLocks noChangeAspect="1"/>
          </p:cNvPicPr>
          <p:nvPr/>
        </p:nvPicPr>
        <p:blipFill>
          <a:blip r:embed="rId3"/>
          <a:srcRect/>
          <a:stretch/>
        </p:blipFill>
        <p:spPr>
          <a:xfrm>
            <a:off x="422404" y="1719221"/>
            <a:ext cx="5139978" cy="2695272"/>
          </a:xfrm>
          <a:prstGeom prst="rect">
            <a:avLst/>
          </a:prstGeom>
        </p:spPr>
      </p:pic>
      <p:sp>
        <p:nvSpPr>
          <p:cNvPr id="9" name="Rectangle 8">
            <a:extLst>
              <a:ext uri="{FF2B5EF4-FFF2-40B4-BE49-F238E27FC236}">
                <a16:creationId xmlns:a16="http://schemas.microsoft.com/office/drawing/2014/main" id="{D9B752B5-B100-CB44-8CCD-189278BF517D}"/>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0" name="TextBox 9">
            <a:extLst>
              <a:ext uri="{FF2B5EF4-FFF2-40B4-BE49-F238E27FC236}">
                <a16:creationId xmlns:a16="http://schemas.microsoft.com/office/drawing/2014/main" id="{391C701D-690D-704D-BE5C-5C06E4D6C10E}"/>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CUSTOMER LIFETIME VALUE &amp; LOYALTY</a:t>
            </a:r>
          </a:p>
        </p:txBody>
      </p:sp>
      <p:sp>
        <p:nvSpPr>
          <p:cNvPr id="11" name="TextBox 10">
            <a:extLst>
              <a:ext uri="{FF2B5EF4-FFF2-40B4-BE49-F238E27FC236}">
                <a16:creationId xmlns:a16="http://schemas.microsoft.com/office/drawing/2014/main" id="{75DBAF2D-C764-E449-9E68-513598221E5A}"/>
              </a:ext>
            </a:extLst>
          </p:cNvPr>
          <p:cNvSpPr txBox="1"/>
          <p:nvPr/>
        </p:nvSpPr>
        <p:spPr>
          <a:xfrm>
            <a:off x="566928" y="794197"/>
            <a:ext cx="11288187" cy="707886"/>
          </a:xfrm>
          <a:prstGeom prst="rect">
            <a:avLst/>
          </a:prstGeom>
          <a:noFill/>
        </p:spPr>
        <p:txBody>
          <a:bodyPr wrap="square" rtlCol="0">
            <a:spAutoFit/>
          </a:bodyPr>
          <a:lstStyle/>
          <a:p>
            <a:r>
              <a:rPr lang="en-US" sz="2000" b="1" dirty="0">
                <a:latin typeface="PT Sans" panose="020B0503020203020204" pitchFamily="34" charset="77"/>
              </a:rPr>
              <a:t>As expected, members are more loyal than guests. Note the guests with high level of loyalty and convert them to members.</a:t>
            </a:r>
          </a:p>
        </p:txBody>
      </p:sp>
      <p:sp>
        <p:nvSpPr>
          <p:cNvPr id="13" name="TextBox 12">
            <a:extLst>
              <a:ext uri="{FF2B5EF4-FFF2-40B4-BE49-F238E27FC236}">
                <a16:creationId xmlns:a16="http://schemas.microsoft.com/office/drawing/2014/main" id="{571303E1-95E4-8044-AEBA-74635E21684A}"/>
              </a:ext>
            </a:extLst>
          </p:cNvPr>
          <p:cNvSpPr txBox="1"/>
          <p:nvPr/>
        </p:nvSpPr>
        <p:spPr>
          <a:xfrm>
            <a:off x="802774" y="1719221"/>
            <a:ext cx="1914257" cy="276999"/>
          </a:xfrm>
          <a:prstGeom prst="rect">
            <a:avLst/>
          </a:prstGeom>
          <a:noFill/>
        </p:spPr>
        <p:txBody>
          <a:bodyPr wrap="square" rtlCol="0">
            <a:spAutoFit/>
          </a:bodyPr>
          <a:lstStyle/>
          <a:p>
            <a:pPr algn="ctr"/>
            <a:r>
              <a:rPr lang="en-US" sz="1200" dirty="0">
                <a:solidFill>
                  <a:srgbClr val="328B9B"/>
                </a:solidFill>
                <a:latin typeface="PT Sans" panose="020B0503020203020204" pitchFamily="34" charset="77"/>
              </a:rPr>
              <a:t>■</a:t>
            </a:r>
            <a:r>
              <a:rPr lang="en-US" sz="1200" dirty="0">
                <a:latin typeface="PT Sans" panose="020B0503020203020204" pitchFamily="34" charset="77"/>
              </a:rPr>
              <a:t> Member     </a:t>
            </a:r>
            <a:r>
              <a:rPr lang="en-US" sz="1200" dirty="0">
                <a:solidFill>
                  <a:srgbClr val="7FB13F"/>
                </a:solidFill>
                <a:latin typeface="PT Sans" panose="020B0503020203020204" pitchFamily="34" charset="77"/>
              </a:rPr>
              <a:t>■</a:t>
            </a:r>
            <a:r>
              <a:rPr lang="en-US" sz="1200" dirty="0">
                <a:latin typeface="PT Sans" panose="020B0503020203020204" pitchFamily="34" charset="77"/>
              </a:rPr>
              <a:t> Guest</a:t>
            </a:r>
          </a:p>
        </p:txBody>
      </p:sp>
      <p:sp>
        <p:nvSpPr>
          <p:cNvPr id="14" name="TextBox 13">
            <a:extLst>
              <a:ext uri="{FF2B5EF4-FFF2-40B4-BE49-F238E27FC236}">
                <a16:creationId xmlns:a16="http://schemas.microsoft.com/office/drawing/2014/main" id="{A65F1E62-9240-C349-B505-451B0B46F96B}"/>
              </a:ext>
            </a:extLst>
          </p:cNvPr>
          <p:cNvSpPr txBox="1"/>
          <p:nvPr/>
        </p:nvSpPr>
        <p:spPr>
          <a:xfrm>
            <a:off x="699246" y="4616556"/>
            <a:ext cx="4458537" cy="1815882"/>
          </a:xfrm>
          <a:prstGeom prst="rect">
            <a:avLst/>
          </a:prstGeom>
          <a:noFill/>
        </p:spPr>
        <p:txBody>
          <a:bodyPr wrap="square" rtlCol="0">
            <a:spAutoFit/>
          </a:bodyPr>
          <a:lstStyle/>
          <a:p>
            <a:r>
              <a:rPr lang="en-US" sz="1600" dirty="0">
                <a:latin typeface="PT Sans" panose="020B0503020203020204" pitchFamily="34" charset="77"/>
              </a:rPr>
              <a:t>There are less guests in Gold and Platinum groups. But notice that a bigger proportion of Silver members have higher CLV compared to Gold. This indicates that the clustering model has apportioned less weight to monetary value than the other features in the RFMT model (i.e., recency, frequency, tenure).</a:t>
            </a:r>
          </a:p>
        </p:txBody>
      </p:sp>
      <p:sp>
        <p:nvSpPr>
          <p:cNvPr id="17" name="TextBox 16">
            <a:extLst>
              <a:ext uri="{FF2B5EF4-FFF2-40B4-BE49-F238E27FC236}">
                <a16:creationId xmlns:a16="http://schemas.microsoft.com/office/drawing/2014/main" id="{8DAF0B08-F4B1-054E-9E5A-BB36A945F924}"/>
              </a:ext>
            </a:extLst>
          </p:cNvPr>
          <p:cNvSpPr txBox="1"/>
          <p:nvPr/>
        </p:nvSpPr>
        <p:spPr>
          <a:xfrm>
            <a:off x="5798228" y="1421900"/>
            <a:ext cx="6043371" cy="523220"/>
          </a:xfrm>
          <a:prstGeom prst="rect">
            <a:avLst/>
          </a:prstGeom>
          <a:noFill/>
        </p:spPr>
        <p:txBody>
          <a:bodyPr wrap="square" rtlCol="0">
            <a:spAutoFit/>
          </a:bodyPr>
          <a:lstStyle/>
          <a:p>
            <a:pPr algn="ctr"/>
            <a:r>
              <a:rPr lang="en-US" sz="1400" b="1" dirty="0">
                <a:solidFill>
                  <a:srgbClr val="328B9B"/>
                </a:solidFill>
                <a:latin typeface="PT Sans" panose="020B0503020203020204" pitchFamily="34" charset="77"/>
              </a:rPr>
              <a:t>Distribution of Members and Guests within Loyalty Groups and their Customer Lifetime Value</a:t>
            </a:r>
          </a:p>
        </p:txBody>
      </p:sp>
    </p:spTree>
    <p:extLst>
      <p:ext uri="{BB962C8B-B14F-4D97-AF65-F5344CB8AC3E}">
        <p14:creationId xmlns:p14="http://schemas.microsoft.com/office/powerpoint/2010/main" val="2186901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C21A1A-B687-B844-84D8-C16AA5413443}"/>
              </a:ext>
            </a:extLst>
          </p:cNvPr>
          <p:cNvPicPr>
            <a:picLocks noChangeAspect="1"/>
          </p:cNvPicPr>
          <p:nvPr/>
        </p:nvPicPr>
        <p:blipFill>
          <a:blip r:embed="rId2"/>
          <a:srcRect/>
          <a:stretch/>
        </p:blipFill>
        <p:spPr>
          <a:xfrm>
            <a:off x="8553125" y="864357"/>
            <a:ext cx="3152701" cy="2333785"/>
          </a:xfrm>
          <a:prstGeom prst="rect">
            <a:avLst/>
          </a:prstGeom>
        </p:spPr>
      </p:pic>
      <p:pic>
        <p:nvPicPr>
          <p:cNvPr id="7" name="Picture 6">
            <a:extLst>
              <a:ext uri="{FF2B5EF4-FFF2-40B4-BE49-F238E27FC236}">
                <a16:creationId xmlns:a16="http://schemas.microsoft.com/office/drawing/2014/main" id="{452D187A-4580-8E4D-8451-BF5F59AD1FAA}"/>
              </a:ext>
            </a:extLst>
          </p:cNvPr>
          <p:cNvPicPr>
            <a:picLocks noChangeAspect="1"/>
          </p:cNvPicPr>
          <p:nvPr/>
        </p:nvPicPr>
        <p:blipFill>
          <a:blip r:embed="rId3"/>
          <a:srcRect/>
          <a:stretch/>
        </p:blipFill>
        <p:spPr>
          <a:xfrm>
            <a:off x="3169257" y="1719140"/>
            <a:ext cx="7914418" cy="5935813"/>
          </a:xfrm>
          <a:prstGeom prst="rect">
            <a:avLst/>
          </a:prstGeom>
        </p:spPr>
      </p:pic>
      <p:sp>
        <p:nvSpPr>
          <p:cNvPr id="9" name="Rectangle 8">
            <a:extLst>
              <a:ext uri="{FF2B5EF4-FFF2-40B4-BE49-F238E27FC236}">
                <a16:creationId xmlns:a16="http://schemas.microsoft.com/office/drawing/2014/main" id="{CD4B40C0-42AE-464E-BCFD-5558728A8C71}"/>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0" name="TextBox 9">
            <a:extLst>
              <a:ext uri="{FF2B5EF4-FFF2-40B4-BE49-F238E27FC236}">
                <a16:creationId xmlns:a16="http://schemas.microsoft.com/office/drawing/2014/main" id="{E62263C2-7F37-6649-8329-4350C7AC9E27}"/>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CUSTOMER LIFETIME VALUE &amp; LOYALTY</a:t>
            </a:r>
          </a:p>
        </p:txBody>
      </p:sp>
      <p:sp>
        <p:nvSpPr>
          <p:cNvPr id="11" name="TextBox 10">
            <a:extLst>
              <a:ext uri="{FF2B5EF4-FFF2-40B4-BE49-F238E27FC236}">
                <a16:creationId xmlns:a16="http://schemas.microsoft.com/office/drawing/2014/main" id="{99B210C6-7C2C-7343-B0DD-490A3D68424C}"/>
              </a:ext>
            </a:extLst>
          </p:cNvPr>
          <p:cNvSpPr txBox="1"/>
          <p:nvPr/>
        </p:nvSpPr>
        <p:spPr>
          <a:xfrm>
            <a:off x="593861" y="680096"/>
            <a:ext cx="8100959" cy="1323439"/>
          </a:xfrm>
          <a:prstGeom prst="rect">
            <a:avLst/>
          </a:prstGeom>
          <a:noFill/>
        </p:spPr>
        <p:txBody>
          <a:bodyPr wrap="square" rtlCol="0">
            <a:spAutoFit/>
          </a:bodyPr>
          <a:lstStyle/>
          <a:p>
            <a:r>
              <a:rPr lang="en-US" sz="2000" b="1" dirty="0">
                <a:latin typeface="PT Sans" panose="020B0503020203020204" pitchFamily="34" charset="77"/>
              </a:rPr>
              <a:t>Loyalty groups are distinctly clustered by the model primarily by Recency, Frequency, and Tenure. Although Monetary Value is also considered in classifying “Loyalty” among members and guests, the model has apportioned lower weight to this feature</a:t>
            </a:r>
          </a:p>
        </p:txBody>
      </p:sp>
      <p:sp>
        <p:nvSpPr>
          <p:cNvPr id="12" name="TextBox 11">
            <a:extLst>
              <a:ext uri="{FF2B5EF4-FFF2-40B4-BE49-F238E27FC236}">
                <a16:creationId xmlns:a16="http://schemas.microsoft.com/office/drawing/2014/main" id="{C9033837-6FFA-AB41-B872-588E66FF7F93}"/>
              </a:ext>
            </a:extLst>
          </p:cNvPr>
          <p:cNvSpPr txBox="1"/>
          <p:nvPr/>
        </p:nvSpPr>
        <p:spPr>
          <a:xfrm>
            <a:off x="589615" y="2075249"/>
            <a:ext cx="4294724" cy="4401205"/>
          </a:xfrm>
          <a:prstGeom prst="rect">
            <a:avLst/>
          </a:prstGeom>
          <a:noFill/>
        </p:spPr>
        <p:txBody>
          <a:bodyPr wrap="square" rtlCol="0">
            <a:spAutoFit/>
          </a:bodyPr>
          <a:lstStyle/>
          <a:p>
            <a:r>
              <a:rPr lang="en-US" sz="1600" dirty="0">
                <a:latin typeface="PT Sans" panose="020B0503020203020204" pitchFamily="34" charset="77"/>
              </a:rPr>
              <a:t>Characteristic of members and guests in each loyalty group:</a:t>
            </a:r>
          </a:p>
          <a:p>
            <a:endParaRPr lang="en-US" sz="1000" dirty="0">
              <a:latin typeface="PT Sans" panose="020B0503020203020204" pitchFamily="34" charset="77"/>
            </a:endParaRPr>
          </a:p>
          <a:p>
            <a:r>
              <a:rPr lang="en-US" sz="1600" b="1" dirty="0">
                <a:solidFill>
                  <a:srgbClr val="857659"/>
                </a:solidFill>
                <a:latin typeface="PT Sans" panose="020B0503020203020204" pitchFamily="34" charset="77"/>
              </a:rPr>
              <a:t>BRONZE. </a:t>
            </a:r>
            <a:r>
              <a:rPr lang="en-US" sz="1600" dirty="0">
                <a:latin typeface="PT Sans" panose="020B0503020203020204" pitchFamily="34" charset="77"/>
              </a:rPr>
              <a:t>Newer group in terms of tenure and have not recently used/purchased the clubs’ product/services.</a:t>
            </a:r>
          </a:p>
          <a:p>
            <a:endParaRPr lang="en-US" sz="1000" dirty="0">
              <a:latin typeface="PT Sans" panose="020B0503020203020204" pitchFamily="34" charset="77"/>
            </a:endParaRPr>
          </a:p>
          <a:p>
            <a:r>
              <a:rPr lang="en-US" sz="1600" b="1" dirty="0">
                <a:solidFill>
                  <a:srgbClr val="808080"/>
                </a:solidFill>
                <a:latin typeface="PT Sans" panose="020B0503020203020204" pitchFamily="34" charset="77"/>
              </a:rPr>
              <a:t>SILVER. </a:t>
            </a:r>
            <a:r>
              <a:rPr lang="en-US" sz="1600" dirty="0">
                <a:latin typeface="PT Sans" panose="020B0503020203020204" pitchFamily="34" charset="77"/>
              </a:rPr>
              <a:t>Members/guests who have engaged with JNCC longer than Bronze but purchased/used the clubs’ product/services recently.</a:t>
            </a:r>
          </a:p>
          <a:p>
            <a:endParaRPr lang="en-US" sz="1000" dirty="0">
              <a:latin typeface="PT Sans" panose="020B0503020203020204" pitchFamily="34" charset="77"/>
            </a:endParaRPr>
          </a:p>
          <a:p>
            <a:r>
              <a:rPr lang="en-US" sz="1600" b="1" dirty="0">
                <a:solidFill>
                  <a:srgbClr val="DFC220"/>
                </a:solidFill>
                <a:latin typeface="PT Sans" panose="020B0503020203020204" pitchFamily="34" charset="77"/>
              </a:rPr>
              <a:t>GOLD. </a:t>
            </a:r>
            <a:r>
              <a:rPr lang="en-US" sz="1600" dirty="0">
                <a:latin typeface="PT Sans" panose="020B0503020203020204" pitchFamily="34" charset="77"/>
              </a:rPr>
              <a:t>Used/purchased the clubs’ product/services more recently than Silver and do so more frequently.</a:t>
            </a:r>
          </a:p>
          <a:p>
            <a:endParaRPr lang="en-US" sz="1000" dirty="0">
              <a:latin typeface="PT Sans" panose="020B0503020203020204" pitchFamily="34" charset="77"/>
            </a:endParaRPr>
          </a:p>
          <a:p>
            <a:r>
              <a:rPr lang="en-US" sz="1600" b="1" dirty="0">
                <a:solidFill>
                  <a:srgbClr val="D3D3D3"/>
                </a:solidFill>
                <a:latin typeface="PT Sans" panose="020B0503020203020204" pitchFamily="34" charset="77"/>
              </a:rPr>
              <a:t>PLATINUM. </a:t>
            </a:r>
            <a:r>
              <a:rPr lang="en-US" sz="1600" dirty="0">
                <a:latin typeface="PT Sans" panose="020B0503020203020204" pitchFamily="34" charset="77"/>
              </a:rPr>
              <a:t>Long-time patrons of JNCC and use/purchase products and services more frequently and recently.</a:t>
            </a:r>
          </a:p>
        </p:txBody>
      </p:sp>
      <p:sp>
        <p:nvSpPr>
          <p:cNvPr id="13" name="TextBox 12">
            <a:extLst>
              <a:ext uri="{FF2B5EF4-FFF2-40B4-BE49-F238E27FC236}">
                <a16:creationId xmlns:a16="http://schemas.microsoft.com/office/drawing/2014/main" id="{674F77FB-38E5-B441-B0C7-34A8DFF548D1}"/>
              </a:ext>
            </a:extLst>
          </p:cNvPr>
          <p:cNvSpPr txBox="1"/>
          <p:nvPr/>
        </p:nvSpPr>
        <p:spPr>
          <a:xfrm>
            <a:off x="8694820" y="588036"/>
            <a:ext cx="2869312" cy="523220"/>
          </a:xfrm>
          <a:prstGeom prst="rect">
            <a:avLst/>
          </a:prstGeom>
          <a:noFill/>
        </p:spPr>
        <p:txBody>
          <a:bodyPr wrap="square" rtlCol="0">
            <a:spAutoFit/>
          </a:bodyPr>
          <a:lstStyle/>
          <a:p>
            <a:pPr algn="ctr"/>
            <a:r>
              <a:rPr lang="en-US" sz="1400" b="1" dirty="0">
                <a:solidFill>
                  <a:srgbClr val="328B9B"/>
                </a:solidFill>
                <a:latin typeface="PT Sans" panose="020B0503020203020204" pitchFamily="34" charset="77"/>
              </a:rPr>
              <a:t>Distribution of Loyalty between Members and Guests</a:t>
            </a:r>
          </a:p>
        </p:txBody>
      </p:sp>
      <p:sp>
        <p:nvSpPr>
          <p:cNvPr id="14" name="TextBox 13">
            <a:extLst>
              <a:ext uri="{FF2B5EF4-FFF2-40B4-BE49-F238E27FC236}">
                <a16:creationId xmlns:a16="http://schemas.microsoft.com/office/drawing/2014/main" id="{E6E943DC-D6A7-FE46-BDC8-81DEB7F238BA}"/>
              </a:ext>
            </a:extLst>
          </p:cNvPr>
          <p:cNvSpPr txBox="1"/>
          <p:nvPr/>
        </p:nvSpPr>
        <p:spPr>
          <a:xfrm rot="5400000">
            <a:off x="8854746" y="4588407"/>
            <a:ext cx="3072678" cy="523220"/>
          </a:xfrm>
          <a:prstGeom prst="rect">
            <a:avLst/>
          </a:prstGeom>
          <a:noFill/>
        </p:spPr>
        <p:txBody>
          <a:bodyPr wrap="square" rtlCol="0">
            <a:spAutoFit/>
          </a:bodyPr>
          <a:lstStyle/>
          <a:p>
            <a:pPr algn="ctr"/>
            <a:r>
              <a:rPr lang="en-US" sz="1400" b="1" dirty="0">
                <a:solidFill>
                  <a:srgbClr val="328B9B"/>
                </a:solidFill>
                <a:latin typeface="PT Sans" panose="020B0503020203020204" pitchFamily="34" charset="77"/>
              </a:rPr>
              <a:t>Customers and their Corresponding R,F,T Values</a:t>
            </a:r>
          </a:p>
        </p:txBody>
      </p:sp>
    </p:spTree>
    <p:extLst>
      <p:ext uri="{BB962C8B-B14F-4D97-AF65-F5344CB8AC3E}">
        <p14:creationId xmlns:p14="http://schemas.microsoft.com/office/powerpoint/2010/main" val="118518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BB0D107-FE20-1D47-B65E-BDCE8C0EEEA5}"/>
              </a:ext>
            </a:extLst>
          </p:cNvPr>
          <p:cNvPicPr>
            <a:picLocks noChangeAspect="1"/>
          </p:cNvPicPr>
          <p:nvPr/>
        </p:nvPicPr>
        <p:blipFill>
          <a:blip r:embed="rId3"/>
          <a:srcRect/>
          <a:stretch/>
        </p:blipFill>
        <p:spPr>
          <a:xfrm>
            <a:off x="4069978" y="1766547"/>
            <a:ext cx="7473790" cy="5028400"/>
          </a:xfrm>
          <a:prstGeom prst="rect">
            <a:avLst/>
          </a:prstGeom>
        </p:spPr>
      </p:pic>
      <p:sp>
        <p:nvSpPr>
          <p:cNvPr id="12" name="Rectangle 11">
            <a:extLst>
              <a:ext uri="{FF2B5EF4-FFF2-40B4-BE49-F238E27FC236}">
                <a16:creationId xmlns:a16="http://schemas.microsoft.com/office/drawing/2014/main" id="{A6D93A9F-AE96-0540-936A-DD880F63C8AE}"/>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3" name="TextBox 12">
            <a:extLst>
              <a:ext uri="{FF2B5EF4-FFF2-40B4-BE49-F238E27FC236}">
                <a16:creationId xmlns:a16="http://schemas.microsoft.com/office/drawing/2014/main" id="{8B813209-4D4B-674E-B69D-1775CF52C4CD}"/>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CUSTOMER LIFETIME VALUE &amp; LOYALTY</a:t>
            </a:r>
          </a:p>
        </p:txBody>
      </p:sp>
      <p:sp>
        <p:nvSpPr>
          <p:cNvPr id="14" name="TextBox 13">
            <a:extLst>
              <a:ext uri="{FF2B5EF4-FFF2-40B4-BE49-F238E27FC236}">
                <a16:creationId xmlns:a16="http://schemas.microsoft.com/office/drawing/2014/main" id="{CCE1BDF2-1B3D-E649-8E21-EF2B36FF11B7}"/>
              </a:ext>
            </a:extLst>
          </p:cNvPr>
          <p:cNvSpPr txBox="1"/>
          <p:nvPr/>
        </p:nvSpPr>
        <p:spPr>
          <a:xfrm>
            <a:off x="566928" y="702126"/>
            <a:ext cx="11030627" cy="1015663"/>
          </a:xfrm>
          <a:prstGeom prst="rect">
            <a:avLst/>
          </a:prstGeom>
          <a:noFill/>
        </p:spPr>
        <p:txBody>
          <a:bodyPr wrap="square" rtlCol="0">
            <a:spAutoFit/>
          </a:bodyPr>
          <a:lstStyle/>
          <a:p>
            <a:r>
              <a:rPr lang="en-US" sz="2000" b="1" dirty="0">
                <a:latin typeface="PT Sans" panose="020B0503020203020204" pitchFamily="34" charset="77"/>
              </a:rPr>
              <a:t>The current membership tiers/offerings do not reflect loyalty (RFMT-based model). The varied purchase behavior of members and guests across membership types might explain the disconnect between perceived value in membership.</a:t>
            </a:r>
          </a:p>
        </p:txBody>
      </p:sp>
      <p:sp>
        <p:nvSpPr>
          <p:cNvPr id="15" name="TextBox 14">
            <a:extLst>
              <a:ext uri="{FF2B5EF4-FFF2-40B4-BE49-F238E27FC236}">
                <a16:creationId xmlns:a16="http://schemas.microsoft.com/office/drawing/2014/main" id="{D1A9F14D-D408-D742-9B9C-8F5688A3A1C8}"/>
              </a:ext>
            </a:extLst>
          </p:cNvPr>
          <p:cNvSpPr txBox="1"/>
          <p:nvPr/>
        </p:nvSpPr>
        <p:spPr>
          <a:xfrm>
            <a:off x="594445" y="1886160"/>
            <a:ext cx="3303787" cy="2800767"/>
          </a:xfrm>
          <a:prstGeom prst="rect">
            <a:avLst/>
          </a:prstGeom>
          <a:noFill/>
        </p:spPr>
        <p:txBody>
          <a:bodyPr wrap="square" rtlCol="0">
            <a:spAutoFit/>
          </a:bodyPr>
          <a:lstStyle/>
          <a:p>
            <a:r>
              <a:rPr lang="en-US" sz="1600" dirty="0">
                <a:latin typeface="PT Sans" panose="020B0503020203020204" pitchFamily="34" charset="77"/>
              </a:rPr>
              <a:t>With the exception of ND Owners who are primarily Platinum members, Premier Single who are either Bronze or Platinum (this wide gap raises a concern), and </a:t>
            </a:r>
            <a:r>
              <a:rPr lang="en-US" sz="1600" dirty="0" err="1">
                <a:latin typeface="PT Sans" panose="020B0503020203020204" pitchFamily="34" charset="77"/>
              </a:rPr>
              <a:t>Veramendi</a:t>
            </a:r>
            <a:r>
              <a:rPr lang="en-US" sz="1600" dirty="0">
                <a:latin typeface="PT Sans" panose="020B0503020203020204" pitchFamily="34" charset="77"/>
              </a:rPr>
              <a:t> Teacher group who primarily portrays a Silver behavior, </a:t>
            </a:r>
            <a:r>
              <a:rPr lang="en-US" sz="1600" b="1" dirty="0">
                <a:solidFill>
                  <a:srgbClr val="328B9B"/>
                </a:solidFill>
                <a:latin typeface="PT Sans" panose="020B0503020203020204" pitchFamily="34" charset="77"/>
              </a:rPr>
              <a:t>each member type use/engage in club’s products and services differently.</a:t>
            </a:r>
            <a:endParaRPr lang="en-US" sz="1600" dirty="0">
              <a:latin typeface="PT Sans" panose="020B0503020203020204" pitchFamily="34" charset="77"/>
            </a:endParaRPr>
          </a:p>
          <a:p>
            <a:endParaRPr lang="en-US" sz="1600" b="1" dirty="0">
              <a:solidFill>
                <a:srgbClr val="328B9B"/>
              </a:solidFill>
              <a:latin typeface="PT Sans" panose="020B0503020203020204" pitchFamily="34" charset="77"/>
            </a:endParaRPr>
          </a:p>
        </p:txBody>
      </p:sp>
      <p:sp>
        <p:nvSpPr>
          <p:cNvPr id="16" name="TextBox 15">
            <a:extLst>
              <a:ext uri="{FF2B5EF4-FFF2-40B4-BE49-F238E27FC236}">
                <a16:creationId xmlns:a16="http://schemas.microsoft.com/office/drawing/2014/main" id="{AD962928-E4A1-484E-BE08-7C9901449DB4}"/>
              </a:ext>
            </a:extLst>
          </p:cNvPr>
          <p:cNvSpPr txBox="1"/>
          <p:nvPr/>
        </p:nvSpPr>
        <p:spPr>
          <a:xfrm>
            <a:off x="594445" y="5832015"/>
            <a:ext cx="2401756" cy="1015663"/>
          </a:xfrm>
          <a:prstGeom prst="rect">
            <a:avLst/>
          </a:prstGeom>
          <a:noFill/>
        </p:spPr>
        <p:txBody>
          <a:bodyPr wrap="square" rtlCol="0">
            <a:spAutoFit/>
          </a:bodyPr>
          <a:lstStyle/>
          <a:p>
            <a:r>
              <a:rPr lang="en-US" sz="1200" dirty="0">
                <a:solidFill>
                  <a:srgbClr val="857659"/>
                </a:solidFill>
                <a:latin typeface="PT Sans" panose="020B0503020203020204" pitchFamily="34" charset="77"/>
              </a:rPr>
              <a:t>■</a:t>
            </a:r>
            <a:r>
              <a:rPr lang="en-US" sz="1200" dirty="0">
                <a:latin typeface="PT Sans" panose="020B0503020203020204" pitchFamily="34" charset="77"/>
              </a:rPr>
              <a:t> Bronze</a:t>
            </a:r>
          </a:p>
          <a:p>
            <a:r>
              <a:rPr lang="en-US" sz="1200" dirty="0">
                <a:solidFill>
                  <a:srgbClr val="808080"/>
                </a:solidFill>
                <a:latin typeface="PT Sans" panose="020B0503020203020204" pitchFamily="34" charset="77"/>
              </a:rPr>
              <a:t>■</a:t>
            </a:r>
            <a:r>
              <a:rPr lang="en-US" sz="1200" dirty="0">
                <a:latin typeface="PT Sans" panose="020B0503020203020204" pitchFamily="34" charset="77"/>
              </a:rPr>
              <a:t> Silver</a:t>
            </a:r>
          </a:p>
          <a:p>
            <a:r>
              <a:rPr lang="en-US" sz="1200" dirty="0">
                <a:solidFill>
                  <a:srgbClr val="DFC220"/>
                </a:solidFill>
                <a:latin typeface="PT Sans" panose="020B0503020203020204" pitchFamily="34" charset="77"/>
              </a:rPr>
              <a:t>■ </a:t>
            </a:r>
            <a:r>
              <a:rPr lang="en-US" sz="1200" dirty="0">
                <a:latin typeface="PT Sans" panose="020B0503020203020204" pitchFamily="34" charset="77"/>
              </a:rPr>
              <a:t>Gold</a:t>
            </a:r>
          </a:p>
          <a:p>
            <a:r>
              <a:rPr lang="en-US" sz="1200" dirty="0">
                <a:solidFill>
                  <a:srgbClr val="D3D3D3"/>
                </a:solidFill>
                <a:latin typeface="PT Sans" panose="020B0503020203020204" pitchFamily="34" charset="77"/>
              </a:rPr>
              <a:t>■</a:t>
            </a:r>
            <a:r>
              <a:rPr lang="en-US" sz="1200" dirty="0">
                <a:latin typeface="PT Sans" panose="020B0503020203020204" pitchFamily="34" charset="77"/>
              </a:rPr>
              <a:t> Platinum</a:t>
            </a:r>
          </a:p>
          <a:p>
            <a:endParaRPr lang="en-US" sz="1200" dirty="0">
              <a:latin typeface="PT Sans" panose="020B0503020203020204" pitchFamily="34" charset="77"/>
            </a:endParaRPr>
          </a:p>
        </p:txBody>
      </p:sp>
    </p:spTree>
    <p:extLst>
      <p:ext uri="{BB962C8B-B14F-4D97-AF65-F5344CB8AC3E}">
        <p14:creationId xmlns:p14="http://schemas.microsoft.com/office/powerpoint/2010/main" val="122471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578987-2CB4-9A4B-BCED-B974F22F76AB}"/>
              </a:ext>
            </a:extLst>
          </p:cNvPr>
          <p:cNvPicPr>
            <a:picLocks noChangeAspect="1"/>
          </p:cNvPicPr>
          <p:nvPr/>
        </p:nvPicPr>
        <p:blipFill rotWithShape="1">
          <a:blip r:embed="rId2"/>
          <a:srcRect t="15170" r="11647" b="18431"/>
          <a:stretch/>
        </p:blipFill>
        <p:spPr>
          <a:xfrm>
            <a:off x="4949499" y="1947246"/>
            <a:ext cx="6648056" cy="2573087"/>
          </a:xfrm>
          <a:prstGeom prst="rect">
            <a:avLst/>
          </a:prstGeom>
        </p:spPr>
      </p:pic>
      <p:sp>
        <p:nvSpPr>
          <p:cNvPr id="6" name="Rectangle 5">
            <a:extLst>
              <a:ext uri="{FF2B5EF4-FFF2-40B4-BE49-F238E27FC236}">
                <a16:creationId xmlns:a16="http://schemas.microsoft.com/office/drawing/2014/main" id="{0210DC3F-50F0-3B41-9367-3C6C2846E5AD}"/>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7" name="TextBox 6">
            <a:extLst>
              <a:ext uri="{FF2B5EF4-FFF2-40B4-BE49-F238E27FC236}">
                <a16:creationId xmlns:a16="http://schemas.microsoft.com/office/drawing/2014/main" id="{161DB859-FDC7-7D47-A866-24D6CE76241D}"/>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PROBABILITY OF CHURN</a:t>
            </a:r>
          </a:p>
        </p:txBody>
      </p:sp>
      <p:sp>
        <p:nvSpPr>
          <p:cNvPr id="8" name="TextBox 7">
            <a:extLst>
              <a:ext uri="{FF2B5EF4-FFF2-40B4-BE49-F238E27FC236}">
                <a16:creationId xmlns:a16="http://schemas.microsoft.com/office/drawing/2014/main" id="{25C09703-0B12-FA47-9330-BDD5AC626F9F}"/>
              </a:ext>
            </a:extLst>
          </p:cNvPr>
          <p:cNvSpPr txBox="1"/>
          <p:nvPr/>
        </p:nvSpPr>
        <p:spPr>
          <a:xfrm>
            <a:off x="566928" y="949796"/>
            <a:ext cx="11030627" cy="707886"/>
          </a:xfrm>
          <a:prstGeom prst="rect">
            <a:avLst/>
          </a:prstGeom>
          <a:noFill/>
        </p:spPr>
        <p:txBody>
          <a:bodyPr wrap="square" rtlCol="0">
            <a:spAutoFit/>
          </a:bodyPr>
          <a:lstStyle/>
          <a:p>
            <a:r>
              <a:rPr lang="en-US" sz="2000" b="1" dirty="0">
                <a:latin typeface="PT Sans" panose="020B0503020203020204" pitchFamily="34" charset="77"/>
              </a:rPr>
              <a:t>While relatively small, there is a probability of churn among Gold and Platinum group. Ideally, probability of churn should be seen in Bronze and Silver groups only.</a:t>
            </a:r>
          </a:p>
        </p:txBody>
      </p:sp>
      <p:sp>
        <p:nvSpPr>
          <p:cNvPr id="9" name="TextBox 8">
            <a:extLst>
              <a:ext uri="{FF2B5EF4-FFF2-40B4-BE49-F238E27FC236}">
                <a16:creationId xmlns:a16="http://schemas.microsoft.com/office/drawing/2014/main" id="{EBB305C1-5902-2C47-A5DE-F2BBA4572669}"/>
              </a:ext>
            </a:extLst>
          </p:cNvPr>
          <p:cNvSpPr txBox="1"/>
          <p:nvPr/>
        </p:nvSpPr>
        <p:spPr>
          <a:xfrm>
            <a:off x="5855369" y="4909584"/>
            <a:ext cx="2401756" cy="1015663"/>
          </a:xfrm>
          <a:prstGeom prst="rect">
            <a:avLst/>
          </a:prstGeom>
          <a:noFill/>
        </p:spPr>
        <p:txBody>
          <a:bodyPr wrap="square" rtlCol="0">
            <a:spAutoFit/>
          </a:bodyPr>
          <a:lstStyle/>
          <a:p>
            <a:r>
              <a:rPr lang="en-US" sz="1200" dirty="0">
                <a:solidFill>
                  <a:srgbClr val="857659"/>
                </a:solidFill>
                <a:latin typeface="PT Sans" panose="020B0503020203020204" pitchFamily="34" charset="77"/>
              </a:rPr>
              <a:t>■</a:t>
            </a:r>
            <a:r>
              <a:rPr lang="en-US" sz="1200" dirty="0">
                <a:latin typeface="PT Sans" panose="020B0503020203020204" pitchFamily="34" charset="77"/>
              </a:rPr>
              <a:t> Bronze</a:t>
            </a:r>
          </a:p>
          <a:p>
            <a:r>
              <a:rPr lang="en-US" sz="1200" dirty="0">
                <a:solidFill>
                  <a:srgbClr val="808080"/>
                </a:solidFill>
                <a:latin typeface="PT Sans" panose="020B0503020203020204" pitchFamily="34" charset="77"/>
              </a:rPr>
              <a:t>■</a:t>
            </a:r>
            <a:r>
              <a:rPr lang="en-US" sz="1200" dirty="0">
                <a:latin typeface="PT Sans" panose="020B0503020203020204" pitchFamily="34" charset="77"/>
              </a:rPr>
              <a:t> Silver</a:t>
            </a:r>
          </a:p>
          <a:p>
            <a:r>
              <a:rPr lang="en-US" sz="1200" dirty="0">
                <a:solidFill>
                  <a:srgbClr val="DFC220"/>
                </a:solidFill>
                <a:latin typeface="PT Sans" panose="020B0503020203020204" pitchFamily="34" charset="77"/>
              </a:rPr>
              <a:t>■ </a:t>
            </a:r>
            <a:r>
              <a:rPr lang="en-US" sz="1200" dirty="0">
                <a:latin typeface="PT Sans" panose="020B0503020203020204" pitchFamily="34" charset="77"/>
              </a:rPr>
              <a:t>Gold</a:t>
            </a:r>
          </a:p>
          <a:p>
            <a:r>
              <a:rPr lang="en-US" sz="1200" dirty="0">
                <a:solidFill>
                  <a:srgbClr val="D3D3D3"/>
                </a:solidFill>
                <a:latin typeface="PT Sans" panose="020B0503020203020204" pitchFamily="34" charset="77"/>
              </a:rPr>
              <a:t>■</a:t>
            </a:r>
            <a:r>
              <a:rPr lang="en-US" sz="1200" dirty="0">
                <a:latin typeface="PT Sans" panose="020B0503020203020204" pitchFamily="34" charset="77"/>
              </a:rPr>
              <a:t> Platinum</a:t>
            </a:r>
          </a:p>
          <a:p>
            <a:endParaRPr lang="en-US" sz="1200" dirty="0">
              <a:latin typeface="PT Sans" panose="020B0503020203020204" pitchFamily="34" charset="77"/>
            </a:endParaRPr>
          </a:p>
        </p:txBody>
      </p:sp>
      <p:sp>
        <p:nvSpPr>
          <p:cNvPr id="10" name="TextBox 9">
            <a:extLst>
              <a:ext uri="{FF2B5EF4-FFF2-40B4-BE49-F238E27FC236}">
                <a16:creationId xmlns:a16="http://schemas.microsoft.com/office/drawing/2014/main" id="{409A63A1-A3CF-344F-944A-F8BC3959EA39}"/>
              </a:ext>
            </a:extLst>
          </p:cNvPr>
          <p:cNvSpPr txBox="1"/>
          <p:nvPr/>
        </p:nvSpPr>
        <p:spPr>
          <a:xfrm>
            <a:off x="594444" y="1905506"/>
            <a:ext cx="4125277" cy="2800767"/>
          </a:xfrm>
          <a:prstGeom prst="rect">
            <a:avLst/>
          </a:prstGeom>
          <a:noFill/>
        </p:spPr>
        <p:txBody>
          <a:bodyPr wrap="square" rtlCol="0">
            <a:spAutoFit/>
          </a:bodyPr>
          <a:lstStyle/>
          <a:p>
            <a:r>
              <a:rPr lang="en-US" sz="1600" dirty="0">
                <a:latin typeface="PT Sans" panose="020B0503020203020204" pitchFamily="34" charset="77"/>
              </a:rPr>
              <a:t>Probability of churn is derived from the predicted number of purchases in the next 2 years. Members/guests with a predicted number of purchase of less than 1 in this predicted period are labeled as likely churner.</a:t>
            </a:r>
          </a:p>
          <a:p>
            <a:endParaRPr lang="en-US" sz="1600" dirty="0">
              <a:latin typeface="PT Sans" panose="020B0503020203020204" pitchFamily="34" charset="77"/>
            </a:endParaRPr>
          </a:p>
          <a:p>
            <a:r>
              <a:rPr lang="en-US" sz="1600" dirty="0">
                <a:latin typeface="PT Sans" panose="020B0503020203020204" pitchFamily="34" charset="77"/>
              </a:rPr>
              <a:t>Look at the members/guests who are Gold and Platinum and are labeled as likely churner and make active steps towards keeping them alive as customers.</a:t>
            </a:r>
          </a:p>
        </p:txBody>
      </p:sp>
    </p:spTree>
    <p:extLst>
      <p:ext uri="{BB962C8B-B14F-4D97-AF65-F5344CB8AC3E}">
        <p14:creationId xmlns:p14="http://schemas.microsoft.com/office/powerpoint/2010/main" val="284025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6FA9DD-D644-8D4B-B7F6-30E8EE0F4E90}"/>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2" name="TextBox 11">
            <a:extLst>
              <a:ext uri="{FF2B5EF4-FFF2-40B4-BE49-F238E27FC236}">
                <a16:creationId xmlns:a16="http://schemas.microsoft.com/office/drawing/2014/main" id="{62C46150-BB99-7A44-8840-2B9920BAE4B7}"/>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PROBABILITY OF CHURN</a:t>
            </a:r>
          </a:p>
        </p:txBody>
      </p:sp>
      <p:grpSp>
        <p:nvGrpSpPr>
          <p:cNvPr id="2" name="Group 1">
            <a:extLst>
              <a:ext uri="{FF2B5EF4-FFF2-40B4-BE49-F238E27FC236}">
                <a16:creationId xmlns:a16="http://schemas.microsoft.com/office/drawing/2014/main" id="{AAEF8A2A-E492-2F4C-B24F-9897A5D28734}"/>
              </a:ext>
            </a:extLst>
          </p:cNvPr>
          <p:cNvGrpSpPr/>
          <p:nvPr/>
        </p:nvGrpSpPr>
        <p:grpSpPr>
          <a:xfrm>
            <a:off x="19246" y="1861492"/>
            <a:ext cx="7390706" cy="4412955"/>
            <a:chOff x="-296778" y="582902"/>
            <a:chExt cx="7926024" cy="4234058"/>
          </a:xfrm>
        </p:grpSpPr>
        <p:pic>
          <p:nvPicPr>
            <p:cNvPr id="9" name="Picture 8">
              <a:extLst>
                <a:ext uri="{FF2B5EF4-FFF2-40B4-BE49-F238E27FC236}">
                  <a16:creationId xmlns:a16="http://schemas.microsoft.com/office/drawing/2014/main" id="{7A4BED4D-EDC1-9B42-A8C6-FB9CB758E519}"/>
                </a:ext>
              </a:extLst>
            </p:cNvPr>
            <p:cNvPicPr>
              <a:picLocks noChangeAspect="1"/>
            </p:cNvPicPr>
            <p:nvPr/>
          </p:nvPicPr>
          <p:blipFill rotWithShape="1">
            <a:blip r:embed="rId2"/>
            <a:srcRect b="9812"/>
            <a:stretch/>
          </p:blipFill>
          <p:spPr>
            <a:xfrm>
              <a:off x="-296778" y="582902"/>
              <a:ext cx="7926024" cy="2978446"/>
            </a:xfrm>
            <a:prstGeom prst="rect">
              <a:avLst/>
            </a:prstGeom>
          </p:spPr>
        </p:pic>
        <p:pic>
          <p:nvPicPr>
            <p:cNvPr id="8" name="Picture 7">
              <a:extLst>
                <a:ext uri="{FF2B5EF4-FFF2-40B4-BE49-F238E27FC236}">
                  <a16:creationId xmlns:a16="http://schemas.microsoft.com/office/drawing/2014/main" id="{71EEB3F8-5AF6-9141-A646-13A1C91EAEA2}"/>
                </a:ext>
              </a:extLst>
            </p:cNvPr>
            <p:cNvPicPr>
              <a:picLocks noChangeAspect="1"/>
            </p:cNvPicPr>
            <p:nvPr/>
          </p:nvPicPr>
          <p:blipFill rotWithShape="1">
            <a:blip r:embed="rId3"/>
            <a:srcRect t="71543"/>
            <a:stretch/>
          </p:blipFill>
          <p:spPr>
            <a:xfrm>
              <a:off x="463903" y="3610495"/>
              <a:ext cx="6301335" cy="1206465"/>
            </a:xfrm>
            <a:prstGeom prst="rect">
              <a:avLst/>
            </a:prstGeom>
          </p:spPr>
        </p:pic>
      </p:grpSp>
      <p:pic>
        <p:nvPicPr>
          <p:cNvPr id="13" name="Picture 12">
            <a:extLst>
              <a:ext uri="{FF2B5EF4-FFF2-40B4-BE49-F238E27FC236}">
                <a16:creationId xmlns:a16="http://schemas.microsoft.com/office/drawing/2014/main" id="{0D75A907-4BB8-E747-A2DA-7DCA9CD193C2}"/>
              </a:ext>
            </a:extLst>
          </p:cNvPr>
          <p:cNvPicPr>
            <a:picLocks noChangeAspect="1"/>
          </p:cNvPicPr>
          <p:nvPr/>
        </p:nvPicPr>
        <p:blipFill rotWithShape="1">
          <a:blip r:embed="rId4"/>
          <a:srcRect l="56791" t="13598" r="11551" b="14508"/>
          <a:stretch/>
        </p:blipFill>
        <p:spPr>
          <a:xfrm>
            <a:off x="7085169" y="1486780"/>
            <a:ext cx="2052644" cy="1942220"/>
          </a:xfrm>
          <a:prstGeom prst="rect">
            <a:avLst/>
          </a:prstGeom>
        </p:spPr>
      </p:pic>
      <p:sp>
        <p:nvSpPr>
          <p:cNvPr id="14" name="TextBox 13">
            <a:extLst>
              <a:ext uri="{FF2B5EF4-FFF2-40B4-BE49-F238E27FC236}">
                <a16:creationId xmlns:a16="http://schemas.microsoft.com/office/drawing/2014/main" id="{E8E203F7-7A5F-5440-A9C7-06707506F5F0}"/>
              </a:ext>
            </a:extLst>
          </p:cNvPr>
          <p:cNvSpPr txBox="1"/>
          <p:nvPr/>
        </p:nvSpPr>
        <p:spPr>
          <a:xfrm>
            <a:off x="9137813" y="3956190"/>
            <a:ext cx="2494814" cy="707886"/>
          </a:xfrm>
          <a:prstGeom prst="rect">
            <a:avLst/>
          </a:prstGeom>
          <a:noFill/>
        </p:spPr>
        <p:txBody>
          <a:bodyPr wrap="square" rtlCol="0">
            <a:spAutoFit/>
          </a:bodyPr>
          <a:lstStyle/>
          <a:p>
            <a:r>
              <a:rPr lang="en-US" sz="2000" b="1" dirty="0">
                <a:latin typeface="PT Sans" panose="020B0503020203020204" pitchFamily="34" charset="77"/>
              </a:rPr>
              <a:t>Guests are </a:t>
            </a:r>
            <a:r>
              <a:rPr lang="en-US" sz="2000" b="1" dirty="0">
                <a:solidFill>
                  <a:srgbClr val="DC143C"/>
                </a:solidFill>
                <a:latin typeface="PT Sans" panose="020B0503020203020204" pitchFamily="34" charset="77"/>
              </a:rPr>
              <a:t>56% </a:t>
            </a:r>
            <a:r>
              <a:rPr lang="en-US" sz="2000" b="1" dirty="0">
                <a:latin typeface="PT Sans" panose="020B0503020203020204" pitchFamily="34" charset="77"/>
              </a:rPr>
              <a:t>more likely to churn.</a:t>
            </a:r>
          </a:p>
        </p:txBody>
      </p:sp>
      <p:pic>
        <p:nvPicPr>
          <p:cNvPr id="15" name="Picture 14">
            <a:extLst>
              <a:ext uri="{FF2B5EF4-FFF2-40B4-BE49-F238E27FC236}">
                <a16:creationId xmlns:a16="http://schemas.microsoft.com/office/drawing/2014/main" id="{E864DDC1-9B8B-CB40-88F2-BE82099A6722}"/>
              </a:ext>
            </a:extLst>
          </p:cNvPr>
          <p:cNvPicPr>
            <a:picLocks noChangeAspect="1"/>
          </p:cNvPicPr>
          <p:nvPr/>
        </p:nvPicPr>
        <p:blipFill rotWithShape="1">
          <a:blip r:embed="rId4"/>
          <a:srcRect l="14946" t="13598" r="54144" b="14508"/>
          <a:stretch/>
        </p:blipFill>
        <p:spPr>
          <a:xfrm>
            <a:off x="7085169" y="3657037"/>
            <a:ext cx="2052644" cy="1989225"/>
          </a:xfrm>
          <a:prstGeom prst="rect">
            <a:avLst/>
          </a:prstGeom>
        </p:spPr>
      </p:pic>
      <p:sp>
        <p:nvSpPr>
          <p:cNvPr id="3" name="Oval 2">
            <a:extLst>
              <a:ext uri="{FF2B5EF4-FFF2-40B4-BE49-F238E27FC236}">
                <a16:creationId xmlns:a16="http://schemas.microsoft.com/office/drawing/2014/main" id="{885F5A05-9435-8F46-9610-3C5EE0CA3962}"/>
              </a:ext>
            </a:extLst>
          </p:cNvPr>
          <p:cNvSpPr/>
          <p:nvPr/>
        </p:nvSpPr>
        <p:spPr>
          <a:xfrm>
            <a:off x="7664681" y="2044417"/>
            <a:ext cx="838200"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7FB13F"/>
                </a:solidFill>
                <a:latin typeface="PT Sans" panose="020B0503020203020204" pitchFamily="34" charset="77"/>
              </a:rPr>
              <a:t>62%</a:t>
            </a:r>
          </a:p>
        </p:txBody>
      </p:sp>
      <p:sp>
        <p:nvSpPr>
          <p:cNvPr id="16" name="TextBox 15">
            <a:extLst>
              <a:ext uri="{FF2B5EF4-FFF2-40B4-BE49-F238E27FC236}">
                <a16:creationId xmlns:a16="http://schemas.microsoft.com/office/drawing/2014/main" id="{4A04964A-357F-894D-B9DB-78873E43BF8F}"/>
              </a:ext>
            </a:extLst>
          </p:cNvPr>
          <p:cNvSpPr txBox="1"/>
          <p:nvPr/>
        </p:nvSpPr>
        <p:spPr>
          <a:xfrm>
            <a:off x="9137813" y="1596335"/>
            <a:ext cx="2312495" cy="707886"/>
          </a:xfrm>
          <a:prstGeom prst="rect">
            <a:avLst/>
          </a:prstGeom>
          <a:noFill/>
        </p:spPr>
        <p:txBody>
          <a:bodyPr wrap="square" rtlCol="0">
            <a:spAutoFit/>
          </a:bodyPr>
          <a:lstStyle/>
          <a:p>
            <a:r>
              <a:rPr lang="en-US" sz="2000" b="1" dirty="0">
                <a:latin typeface="PT Sans" panose="020B0503020203020204" pitchFamily="34" charset="77"/>
              </a:rPr>
              <a:t>Members are </a:t>
            </a:r>
            <a:r>
              <a:rPr lang="en-US" sz="2000" b="1" dirty="0">
                <a:solidFill>
                  <a:srgbClr val="7FB13F"/>
                </a:solidFill>
                <a:latin typeface="PT Sans" panose="020B0503020203020204" pitchFamily="34" charset="77"/>
              </a:rPr>
              <a:t>62% </a:t>
            </a:r>
            <a:r>
              <a:rPr lang="en-US" sz="2000" b="1" dirty="0">
                <a:latin typeface="PT Sans" panose="020B0503020203020204" pitchFamily="34" charset="77"/>
              </a:rPr>
              <a:t>more likely to stay.</a:t>
            </a:r>
          </a:p>
        </p:txBody>
      </p:sp>
      <p:sp>
        <p:nvSpPr>
          <p:cNvPr id="19" name="Oval 18">
            <a:extLst>
              <a:ext uri="{FF2B5EF4-FFF2-40B4-BE49-F238E27FC236}">
                <a16:creationId xmlns:a16="http://schemas.microsoft.com/office/drawing/2014/main" id="{C900A68D-9EDA-DE4C-BA8A-8BF8FCF31DEF}"/>
              </a:ext>
            </a:extLst>
          </p:cNvPr>
          <p:cNvSpPr/>
          <p:nvPr/>
        </p:nvSpPr>
        <p:spPr>
          <a:xfrm>
            <a:off x="7692391" y="4232549"/>
            <a:ext cx="838200"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DC143C"/>
                </a:solidFill>
                <a:latin typeface="PT Sans" panose="020B0503020203020204" pitchFamily="34" charset="77"/>
              </a:rPr>
              <a:t>56%</a:t>
            </a:r>
          </a:p>
        </p:txBody>
      </p:sp>
      <p:sp>
        <p:nvSpPr>
          <p:cNvPr id="20" name="TextBox 19">
            <a:extLst>
              <a:ext uri="{FF2B5EF4-FFF2-40B4-BE49-F238E27FC236}">
                <a16:creationId xmlns:a16="http://schemas.microsoft.com/office/drawing/2014/main" id="{49C36012-68DA-294F-9768-02474486D098}"/>
              </a:ext>
            </a:extLst>
          </p:cNvPr>
          <p:cNvSpPr txBox="1"/>
          <p:nvPr/>
        </p:nvSpPr>
        <p:spPr>
          <a:xfrm>
            <a:off x="566928" y="1092744"/>
            <a:ext cx="6295342" cy="1034891"/>
          </a:xfrm>
          <a:prstGeom prst="rect">
            <a:avLst/>
          </a:prstGeom>
          <a:noFill/>
        </p:spPr>
        <p:txBody>
          <a:bodyPr wrap="square" rtlCol="0">
            <a:spAutoFit/>
          </a:bodyPr>
          <a:lstStyle/>
          <a:p>
            <a:r>
              <a:rPr lang="en-US" sz="2000" b="1" dirty="0">
                <a:latin typeface="PT Sans" panose="020B0503020203020204" pitchFamily="34" charset="77"/>
              </a:rPr>
              <a:t>Probability of churn among member types. Most membership types have less than 40% probability of churning.</a:t>
            </a:r>
          </a:p>
        </p:txBody>
      </p:sp>
    </p:spTree>
    <p:extLst>
      <p:ext uri="{BB962C8B-B14F-4D97-AF65-F5344CB8AC3E}">
        <p14:creationId xmlns:p14="http://schemas.microsoft.com/office/powerpoint/2010/main" val="487071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D98B83B-986A-534E-9685-3F529D3D95DD}"/>
              </a:ext>
            </a:extLst>
          </p:cNvPr>
          <p:cNvPicPr>
            <a:picLocks noChangeAspect="1"/>
          </p:cNvPicPr>
          <p:nvPr/>
        </p:nvPicPr>
        <p:blipFill rotWithShape="1">
          <a:blip r:embed="rId2"/>
          <a:srcRect l="14652" r="52747"/>
          <a:stretch/>
        </p:blipFill>
        <p:spPr>
          <a:xfrm>
            <a:off x="3028374" y="3073417"/>
            <a:ext cx="2251580" cy="2877702"/>
          </a:xfrm>
          <a:prstGeom prst="rect">
            <a:avLst/>
          </a:prstGeom>
        </p:spPr>
      </p:pic>
      <p:pic>
        <p:nvPicPr>
          <p:cNvPr id="7" name="Picture 6">
            <a:extLst>
              <a:ext uri="{FF2B5EF4-FFF2-40B4-BE49-F238E27FC236}">
                <a16:creationId xmlns:a16="http://schemas.microsoft.com/office/drawing/2014/main" id="{BE68C03C-CA21-2C44-86B3-529754728F1E}"/>
              </a:ext>
            </a:extLst>
          </p:cNvPr>
          <p:cNvPicPr>
            <a:picLocks noChangeAspect="1"/>
          </p:cNvPicPr>
          <p:nvPr/>
        </p:nvPicPr>
        <p:blipFill rotWithShape="1">
          <a:blip r:embed="rId3"/>
          <a:srcRect l="2365" t="17186" r="10464" b="17217"/>
          <a:stretch/>
        </p:blipFill>
        <p:spPr>
          <a:xfrm>
            <a:off x="5905085" y="3672243"/>
            <a:ext cx="5358133" cy="1680049"/>
          </a:xfrm>
          <a:prstGeom prst="rect">
            <a:avLst/>
          </a:prstGeom>
        </p:spPr>
      </p:pic>
      <p:sp>
        <p:nvSpPr>
          <p:cNvPr id="15" name="Rectangle 14">
            <a:extLst>
              <a:ext uri="{FF2B5EF4-FFF2-40B4-BE49-F238E27FC236}">
                <a16:creationId xmlns:a16="http://schemas.microsoft.com/office/drawing/2014/main" id="{4DE5F755-B591-064D-8C4C-C32F9B96CBE1}"/>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6" name="TextBox 15">
            <a:extLst>
              <a:ext uri="{FF2B5EF4-FFF2-40B4-BE49-F238E27FC236}">
                <a16:creationId xmlns:a16="http://schemas.microsoft.com/office/drawing/2014/main" id="{61B7B1A7-45C7-FA4F-A189-CCBE98047C84}"/>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TENNIS AND FITNESS INCLINATION</a:t>
            </a:r>
          </a:p>
        </p:txBody>
      </p:sp>
      <p:pic>
        <p:nvPicPr>
          <p:cNvPr id="17" name="Picture 16">
            <a:extLst>
              <a:ext uri="{FF2B5EF4-FFF2-40B4-BE49-F238E27FC236}">
                <a16:creationId xmlns:a16="http://schemas.microsoft.com/office/drawing/2014/main" id="{D930095C-ED0C-D04E-B2BA-A1D873A0592B}"/>
              </a:ext>
            </a:extLst>
          </p:cNvPr>
          <p:cNvPicPr>
            <a:picLocks noChangeAspect="1"/>
          </p:cNvPicPr>
          <p:nvPr/>
        </p:nvPicPr>
        <p:blipFill rotWithShape="1">
          <a:blip r:embed="rId2"/>
          <a:srcRect l="57334" r="3952"/>
          <a:stretch/>
        </p:blipFill>
        <p:spPr>
          <a:xfrm>
            <a:off x="697814" y="3046451"/>
            <a:ext cx="2673751" cy="2877702"/>
          </a:xfrm>
          <a:prstGeom prst="rect">
            <a:avLst/>
          </a:prstGeom>
        </p:spPr>
      </p:pic>
      <p:sp>
        <p:nvSpPr>
          <p:cNvPr id="18" name="TextBox 17">
            <a:extLst>
              <a:ext uri="{FF2B5EF4-FFF2-40B4-BE49-F238E27FC236}">
                <a16:creationId xmlns:a16="http://schemas.microsoft.com/office/drawing/2014/main" id="{6EAB7956-493F-B044-99F1-F14E975AE80F}"/>
              </a:ext>
            </a:extLst>
          </p:cNvPr>
          <p:cNvSpPr txBox="1"/>
          <p:nvPr/>
        </p:nvSpPr>
        <p:spPr>
          <a:xfrm>
            <a:off x="520166" y="5545918"/>
            <a:ext cx="2312495" cy="261610"/>
          </a:xfrm>
          <a:prstGeom prst="rect">
            <a:avLst/>
          </a:prstGeom>
          <a:noFill/>
        </p:spPr>
        <p:txBody>
          <a:bodyPr wrap="square" rtlCol="0">
            <a:spAutoFit/>
          </a:bodyPr>
          <a:lstStyle/>
          <a:p>
            <a:pPr algn="ctr"/>
            <a:r>
              <a:rPr lang="en-US" sz="1100" dirty="0">
                <a:latin typeface="PT Sans" panose="020B0503020203020204" pitchFamily="34" charset="77"/>
              </a:rPr>
              <a:t>Tennis-inclined</a:t>
            </a:r>
          </a:p>
        </p:txBody>
      </p:sp>
      <p:sp>
        <p:nvSpPr>
          <p:cNvPr id="19" name="TextBox 18">
            <a:extLst>
              <a:ext uri="{FF2B5EF4-FFF2-40B4-BE49-F238E27FC236}">
                <a16:creationId xmlns:a16="http://schemas.microsoft.com/office/drawing/2014/main" id="{9B334AB7-5D04-FF45-85F9-C660B9688A60}"/>
              </a:ext>
            </a:extLst>
          </p:cNvPr>
          <p:cNvSpPr txBox="1"/>
          <p:nvPr/>
        </p:nvSpPr>
        <p:spPr>
          <a:xfrm>
            <a:off x="2892167" y="5545918"/>
            <a:ext cx="2312495" cy="261610"/>
          </a:xfrm>
          <a:prstGeom prst="rect">
            <a:avLst/>
          </a:prstGeom>
          <a:noFill/>
        </p:spPr>
        <p:txBody>
          <a:bodyPr wrap="square" rtlCol="0">
            <a:spAutoFit/>
          </a:bodyPr>
          <a:lstStyle/>
          <a:p>
            <a:pPr algn="ctr"/>
            <a:r>
              <a:rPr lang="en-US" sz="1100" dirty="0">
                <a:latin typeface="PT Sans" panose="020B0503020203020204" pitchFamily="34" charset="77"/>
              </a:rPr>
              <a:t>Fitness-inclined</a:t>
            </a:r>
          </a:p>
        </p:txBody>
      </p:sp>
      <p:sp>
        <p:nvSpPr>
          <p:cNvPr id="20" name="TextBox 19">
            <a:extLst>
              <a:ext uri="{FF2B5EF4-FFF2-40B4-BE49-F238E27FC236}">
                <a16:creationId xmlns:a16="http://schemas.microsoft.com/office/drawing/2014/main" id="{DAAB170F-D82F-684F-BA16-469CCC4F3675}"/>
              </a:ext>
            </a:extLst>
          </p:cNvPr>
          <p:cNvSpPr txBox="1"/>
          <p:nvPr/>
        </p:nvSpPr>
        <p:spPr>
          <a:xfrm>
            <a:off x="7459204" y="5445890"/>
            <a:ext cx="3513220" cy="461665"/>
          </a:xfrm>
          <a:prstGeom prst="rect">
            <a:avLst/>
          </a:prstGeom>
          <a:noFill/>
        </p:spPr>
        <p:txBody>
          <a:bodyPr wrap="square" rtlCol="0">
            <a:spAutoFit/>
          </a:bodyPr>
          <a:lstStyle/>
          <a:p>
            <a:r>
              <a:rPr lang="en-US" sz="1200" dirty="0">
                <a:solidFill>
                  <a:srgbClr val="857659"/>
                </a:solidFill>
                <a:latin typeface="PT Sans" panose="020B0503020203020204" pitchFamily="34" charset="77"/>
              </a:rPr>
              <a:t>■</a:t>
            </a:r>
            <a:r>
              <a:rPr lang="en-US" sz="1200" dirty="0">
                <a:latin typeface="PT Sans" panose="020B0503020203020204" pitchFamily="34" charset="77"/>
              </a:rPr>
              <a:t> Bronze.  </a:t>
            </a:r>
            <a:r>
              <a:rPr lang="en-US" sz="1200" dirty="0">
                <a:solidFill>
                  <a:srgbClr val="808080"/>
                </a:solidFill>
                <a:latin typeface="PT Sans" panose="020B0503020203020204" pitchFamily="34" charset="77"/>
              </a:rPr>
              <a:t>■</a:t>
            </a:r>
            <a:r>
              <a:rPr lang="en-US" sz="1200" dirty="0">
                <a:latin typeface="PT Sans" panose="020B0503020203020204" pitchFamily="34" charset="77"/>
              </a:rPr>
              <a:t> Silver.  </a:t>
            </a:r>
            <a:r>
              <a:rPr lang="en-US" sz="1200" dirty="0">
                <a:solidFill>
                  <a:srgbClr val="DFC220"/>
                </a:solidFill>
                <a:latin typeface="PT Sans" panose="020B0503020203020204" pitchFamily="34" charset="77"/>
              </a:rPr>
              <a:t>■ </a:t>
            </a:r>
            <a:r>
              <a:rPr lang="en-US" sz="1200" dirty="0">
                <a:latin typeface="PT Sans" panose="020B0503020203020204" pitchFamily="34" charset="77"/>
              </a:rPr>
              <a:t>Gold.  </a:t>
            </a:r>
            <a:r>
              <a:rPr lang="en-US" sz="1200" dirty="0">
                <a:solidFill>
                  <a:srgbClr val="D3D3D3"/>
                </a:solidFill>
                <a:latin typeface="PT Sans" panose="020B0503020203020204" pitchFamily="34" charset="77"/>
              </a:rPr>
              <a:t>■</a:t>
            </a:r>
            <a:r>
              <a:rPr lang="en-US" sz="1200" dirty="0">
                <a:latin typeface="PT Sans" panose="020B0503020203020204" pitchFamily="34" charset="77"/>
              </a:rPr>
              <a:t> Platinum</a:t>
            </a:r>
          </a:p>
          <a:p>
            <a:endParaRPr lang="en-US" sz="1200" dirty="0">
              <a:latin typeface="PT Sans" panose="020B0503020203020204" pitchFamily="34" charset="77"/>
            </a:endParaRPr>
          </a:p>
        </p:txBody>
      </p:sp>
      <p:sp>
        <p:nvSpPr>
          <p:cNvPr id="21" name="TextBox 20">
            <a:extLst>
              <a:ext uri="{FF2B5EF4-FFF2-40B4-BE49-F238E27FC236}">
                <a16:creationId xmlns:a16="http://schemas.microsoft.com/office/drawing/2014/main" id="{6DFF4E26-7F9C-EF44-A3F1-50192C2D4A92}"/>
              </a:ext>
            </a:extLst>
          </p:cNvPr>
          <p:cNvSpPr txBox="1"/>
          <p:nvPr/>
        </p:nvSpPr>
        <p:spPr>
          <a:xfrm>
            <a:off x="6604758" y="2846105"/>
            <a:ext cx="3908968" cy="523220"/>
          </a:xfrm>
          <a:prstGeom prst="rect">
            <a:avLst/>
          </a:prstGeom>
          <a:noFill/>
        </p:spPr>
        <p:txBody>
          <a:bodyPr wrap="square" rtlCol="0">
            <a:spAutoFit/>
          </a:bodyPr>
          <a:lstStyle/>
          <a:p>
            <a:pPr algn="ctr"/>
            <a:r>
              <a:rPr lang="en-US" sz="1400" b="1" dirty="0">
                <a:solidFill>
                  <a:srgbClr val="328B9B"/>
                </a:solidFill>
                <a:latin typeface="PT Sans" panose="020B0503020203020204" pitchFamily="34" charset="77"/>
              </a:rPr>
              <a:t>Percentage Distribution of Loyalty between Tennis- and Fitness-Inclined</a:t>
            </a:r>
          </a:p>
        </p:txBody>
      </p:sp>
      <p:sp>
        <p:nvSpPr>
          <p:cNvPr id="22" name="TextBox 21">
            <a:extLst>
              <a:ext uri="{FF2B5EF4-FFF2-40B4-BE49-F238E27FC236}">
                <a16:creationId xmlns:a16="http://schemas.microsoft.com/office/drawing/2014/main" id="{FB676180-F36F-FE47-B926-C1BC967AE6F8}"/>
              </a:ext>
            </a:extLst>
          </p:cNvPr>
          <p:cNvSpPr txBox="1"/>
          <p:nvPr/>
        </p:nvSpPr>
        <p:spPr>
          <a:xfrm>
            <a:off x="817978" y="2846105"/>
            <a:ext cx="4420791" cy="523220"/>
          </a:xfrm>
          <a:prstGeom prst="rect">
            <a:avLst/>
          </a:prstGeom>
          <a:noFill/>
        </p:spPr>
        <p:txBody>
          <a:bodyPr wrap="square" rtlCol="0">
            <a:spAutoFit/>
          </a:bodyPr>
          <a:lstStyle/>
          <a:p>
            <a:pPr algn="ctr"/>
            <a:r>
              <a:rPr lang="en-US" sz="1400" b="1" dirty="0">
                <a:solidFill>
                  <a:srgbClr val="328B9B"/>
                </a:solidFill>
                <a:latin typeface="PT Sans" panose="020B0503020203020204" pitchFamily="34" charset="77"/>
              </a:rPr>
              <a:t>Churn Probability of Tennis- and Fitness-Inclined Members and Guests</a:t>
            </a:r>
          </a:p>
        </p:txBody>
      </p:sp>
      <p:sp>
        <p:nvSpPr>
          <p:cNvPr id="23" name="TextBox 22">
            <a:extLst>
              <a:ext uri="{FF2B5EF4-FFF2-40B4-BE49-F238E27FC236}">
                <a16:creationId xmlns:a16="http://schemas.microsoft.com/office/drawing/2014/main" id="{A3FE732E-7B95-A14B-B008-23C822FEDE9A}"/>
              </a:ext>
            </a:extLst>
          </p:cNvPr>
          <p:cNvSpPr txBox="1"/>
          <p:nvPr/>
        </p:nvSpPr>
        <p:spPr>
          <a:xfrm>
            <a:off x="744576" y="1177801"/>
            <a:ext cx="11288187" cy="707886"/>
          </a:xfrm>
          <a:prstGeom prst="rect">
            <a:avLst/>
          </a:prstGeom>
          <a:noFill/>
        </p:spPr>
        <p:txBody>
          <a:bodyPr wrap="square" rtlCol="0">
            <a:spAutoFit/>
          </a:bodyPr>
          <a:lstStyle/>
          <a:p>
            <a:r>
              <a:rPr lang="en-US" sz="2000" b="1" dirty="0">
                <a:latin typeface="PT Sans" panose="020B0503020203020204" pitchFamily="34" charset="77"/>
              </a:rPr>
              <a:t>Tennis- and Fitness- inclined members roughly  look the same in terms of purchase/engagement behavior.</a:t>
            </a:r>
          </a:p>
        </p:txBody>
      </p:sp>
      <p:sp>
        <p:nvSpPr>
          <p:cNvPr id="24" name="TextBox 23">
            <a:extLst>
              <a:ext uri="{FF2B5EF4-FFF2-40B4-BE49-F238E27FC236}">
                <a16:creationId xmlns:a16="http://schemas.microsoft.com/office/drawing/2014/main" id="{FA1454E3-818A-794E-B75F-EAE1EA11B410}"/>
              </a:ext>
            </a:extLst>
          </p:cNvPr>
          <p:cNvSpPr txBox="1"/>
          <p:nvPr/>
        </p:nvSpPr>
        <p:spPr>
          <a:xfrm>
            <a:off x="744576" y="1885687"/>
            <a:ext cx="10518642" cy="584775"/>
          </a:xfrm>
          <a:prstGeom prst="rect">
            <a:avLst/>
          </a:prstGeom>
          <a:noFill/>
        </p:spPr>
        <p:txBody>
          <a:bodyPr wrap="square" rtlCol="0">
            <a:spAutoFit/>
          </a:bodyPr>
          <a:lstStyle/>
          <a:p>
            <a:r>
              <a:rPr lang="en-US" sz="1600" dirty="0">
                <a:latin typeface="PT Sans" panose="020B0503020203020204" pitchFamily="34" charset="77"/>
              </a:rPr>
              <a:t>There are more Gold members/guests in the Fitness-inclined group, so loyalty are quite higher than those of Tennis-inclined. However, there are less Bronze members in the Tennis—inclined group.</a:t>
            </a:r>
          </a:p>
        </p:txBody>
      </p:sp>
    </p:spTree>
    <p:extLst>
      <p:ext uri="{BB962C8B-B14F-4D97-AF65-F5344CB8AC3E}">
        <p14:creationId xmlns:p14="http://schemas.microsoft.com/office/powerpoint/2010/main" val="1000281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28C0B5B-BB4D-EF4D-B040-8DF0323382F1}"/>
              </a:ext>
            </a:extLst>
          </p:cNvPr>
          <p:cNvGraphicFramePr>
            <a:graphicFrameLocks noGrp="1"/>
          </p:cNvGraphicFramePr>
          <p:nvPr>
            <p:extLst>
              <p:ext uri="{D42A27DB-BD31-4B8C-83A1-F6EECF244321}">
                <p14:modId xmlns:p14="http://schemas.microsoft.com/office/powerpoint/2010/main" val="2570947980"/>
              </p:ext>
            </p:extLst>
          </p:nvPr>
        </p:nvGraphicFramePr>
        <p:xfrm>
          <a:off x="5727958" y="1308916"/>
          <a:ext cx="5738618" cy="4240167"/>
        </p:xfrm>
        <a:graphic>
          <a:graphicData uri="http://schemas.openxmlformats.org/drawingml/2006/table">
            <a:tbl>
              <a:tblPr>
                <a:tableStyleId>{B301B821-A1FF-4177-AEE7-76D212191A09}</a:tableStyleId>
              </a:tblPr>
              <a:tblGrid>
                <a:gridCol w="1094356">
                  <a:extLst>
                    <a:ext uri="{9D8B030D-6E8A-4147-A177-3AD203B41FA5}">
                      <a16:colId xmlns:a16="http://schemas.microsoft.com/office/drawing/2014/main" val="3319364112"/>
                    </a:ext>
                  </a:extLst>
                </a:gridCol>
                <a:gridCol w="1118063">
                  <a:extLst>
                    <a:ext uri="{9D8B030D-6E8A-4147-A177-3AD203B41FA5}">
                      <a16:colId xmlns:a16="http://schemas.microsoft.com/office/drawing/2014/main" val="4161202354"/>
                    </a:ext>
                  </a:extLst>
                </a:gridCol>
                <a:gridCol w="781254">
                  <a:extLst>
                    <a:ext uri="{9D8B030D-6E8A-4147-A177-3AD203B41FA5}">
                      <a16:colId xmlns:a16="http://schemas.microsoft.com/office/drawing/2014/main" val="2804889522"/>
                    </a:ext>
                  </a:extLst>
                </a:gridCol>
                <a:gridCol w="779221">
                  <a:extLst>
                    <a:ext uri="{9D8B030D-6E8A-4147-A177-3AD203B41FA5}">
                      <a16:colId xmlns:a16="http://schemas.microsoft.com/office/drawing/2014/main" val="3988555777"/>
                    </a:ext>
                  </a:extLst>
                </a:gridCol>
                <a:gridCol w="921732">
                  <a:extLst>
                    <a:ext uri="{9D8B030D-6E8A-4147-A177-3AD203B41FA5}">
                      <a16:colId xmlns:a16="http://schemas.microsoft.com/office/drawing/2014/main" val="3598729768"/>
                    </a:ext>
                  </a:extLst>
                </a:gridCol>
                <a:gridCol w="1043992">
                  <a:extLst>
                    <a:ext uri="{9D8B030D-6E8A-4147-A177-3AD203B41FA5}">
                      <a16:colId xmlns:a16="http://schemas.microsoft.com/office/drawing/2014/main" val="919973383"/>
                    </a:ext>
                  </a:extLst>
                </a:gridCol>
              </a:tblGrid>
              <a:tr h="397010">
                <a:tc>
                  <a:txBody>
                    <a:bodyPr/>
                    <a:lstStyle/>
                    <a:p>
                      <a:pPr algn="ctr" fontAlgn="b">
                        <a:spcBef>
                          <a:spcPts val="0"/>
                        </a:spcBef>
                        <a:spcAft>
                          <a:spcPts val="0"/>
                        </a:spcAft>
                      </a:pPr>
                      <a:r>
                        <a:rPr lang="en-US" sz="1200" b="1" u="none" strike="noStrike" dirty="0">
                          <a:solidFill>
                            <a:schemeClr val="bg1"/>
                          </a:solidFill>
                          <a:effectLst/>
                          <a:latin typeface="PT Sans" panose="020B0503020203020204" pitchFamily="34" charset="77"/>
                        </a:rPr>
                        <a:t>Admin</a:t>
                      </a:r>
                      <a:endParaRPr lang="en-US" sz="1200" b="1" i="0" u="none" strike="noStrike" dirty="0">
                        <a:solidFill>
                          <a:schemeClr val="bg1"/>
                        </a:solidFill>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328B9B"/>
                    </a:solidFill>
                  </a:tcPr>
                </a:tc>
                <a:tc>
                  <a:txBody>
                    <a:bodyPr/>
                    <a:lstStyle/>
                    <a:p>
                      <a:pPr algn="ctr" fontAlgn="b">
                        <a:spcBef>
                          <a:spcPts val="0"/>
                        </a:spcBef>
                        <a:spcAft>
                          <a:spcPts val="0"/>
                        </a:spcAft>
                      </a:pPr>
                      <a:r>
                        <a:rPr lang="en-US" sz="1200" b="1" u="none" strike="noStrike" dirty="0">
                          <a:solidFill>
                            <a:schemeClr val="bg1"/>
                          </a:solidFill>
                          <a:effectLst/>
                          <a:latin typeface="PT Sans" panose="020B0503020203020204" pitchFamily="34" charset="77"/>
                        </a:rPr>
                        <a:t>Bar</a:t>
                      </a:r>
                      <a:endParaRPr lang="en-US" sz="1200" b="1" i="0" u="none" strike="noStrike" dirty="0">
                        <a:solidFill>
                          <a:schemeClr val="bg1"/>
                        </a:solidFill>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328B9B"/>
                    </a:solidFill>
                  </a:tcPr>
                </a:tc>
                <a:tc>
                  <a:txBody>
                    <a:bodyPr/>
                    <a:lstStyle/>
                    <a:p>
                      <a:pPr algn="ctr" fontAlgn="b">
                        <a:spcBef>
                          <a:spcPts val="0"/>
                        </a:spcBef>
                        <a:spcAft>
                          <a:spcPts val="0"/>
                        </a:spcAft>
                      </a:pPr>
                      <a:r>
                        <a:rPr lang="en-US" sz="1200" b="1" u="none" strike="noStrike">
                          <a:solidFill>
                            <a:schemeClr val="bg1"/>
                          </a:solidFill>
                          <a:effectLst/>
                          <a:latin typeface="PT Sans" panose="020B0503020203020204" pitchFamily="34" charset="77"/>
                        </a:rPr>
                        <a:t>Tennis</a:t>
                      </a:r>
                      <a:endParaRPr lang="en-US" sz="1200" b="1" i="0" u="none" strike="noStrike">
                        <a:solidFill>
                          <a:schemeClr val="bg1"/>
                        </a:solidFill>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328B9B"/>
                    </a:solidFill>
                  </a:tcPr>
                </a:tc>
                <a:tc>
                  <a:txBody>
                    <a:bodyPr/>
                    <a:lstStyle/>
                    <a:p>
                      <a:pPr algn="ctr" fontAlgn="b">
                        <a:spcBef>
                          <a:spcPts val="0"/>
                        </a:spcBef>
                        <a:spcAft>
                          <a:spcPts val="0"/>
                        </a:spcAft>
                      </a:pPr>
                      <a:r>
                        <a:rPr lang="en-US" sz="1200" b="1" u="none" strike="noStrike">
                          <a:solidFill>
                            <a:schemeClr val="bg1"/>
                          </a:solidFill>
                          <a:effectLst/>
                          <a:latin typeface="PT Sans" panose="020B0503020203020204" pitchFamily="34" charset="77"/>
                        </a:rPr>
                        <a:t>Fitness</a:t>
                      </a:r>
                      <a:endParaRPr lang="en-US" sz="1200" b="1" i="0" u="none" strike="noStrike">
                        <a:solidFill>
                          <a:schemeClr val="bg1"/>
                        </a:solidFill>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328B9B"/>
                    </a:solidFill>
                  </a:tcPr>
                </a:tc>
                <a:tc>
                  <a:txBody>
                    <a:bodyPr/>
                    <a:lstStyle/>
                    <a:p>
                      <a:pPr algn="ctr" fontAlgn="b">
                        <a:spcBef>
                          <a:spcPts val="0"/>
                        </a:spcBef>
                        <a:spcAft>
                          <a:spcPts val="0"/>
                        </a:spcAft>
                      </a:pPr>
                      <a:r>
                        <a:rPr lang="en-US" sz="1200" b="1" u="none" strike="noStrike">
                          <a:solidFill>
                            <a:schemeClr val="bg1"/>
                          </a:solidFill>
                          <a:effectLst/>
                          <a:latin typeface="PT Sans" panose="020B0503020203020204" pitchFamily="34" charset="77"/>
                        </a:rPr>
                        <a:t>Pro Shop</a:t>
                      </a:r>
                      <a:endParaRPr lang="en-US" sz="1200" b="1" i="0" u="none" strike="noStrike">
                        <a:solidFill>
                          <a:schemeClr val="bg1"/>
                        </a:solidFill>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328B9B"/>
                    </a:solidFill>
                  </a:tcPr>
                </a:tc>
                <a:tc>
                  <a:txBody>
                    <a:bodyPr/>
                    <a:lstStyle/>
                    <a:p>
                      <a:pPr algn="ctr" fontAlgn="b">
                        <a:spcBef>
                          <a:spcPts val="0"/>
                        </a:spcBef>
                        <a:spcAft>
                          <a:spcPts val="0"/>
                        </a:spcAft>
                      </a:pPr>
                      <a:r>
                        <a:rPr lang="en-US" sz="1200" b="1" u="none" strike="noStrike" dirty="0">
                          <a:solidFill>
                            <a:schemeClr val="bg1"/>
                          </a:solidFill>
                          <a:effectLst/>
                          <a:latin typeface="PT Sans" panose="020B0503020203020204" pitchFamily="34" charset="77"/>
                        </a:rPr>
                        <a:t>Events</a:t>
                      </a:r>
                      <a:endParaRPr lang="en-US" sz="1200" b="1" i="0" u="none" strike="noStrike" dirty="0">
                        <a:solidFill>
                          <a:schemeClr val="bg1"/>
                        </a:solidFill>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328B9B"/>
                    </a:solidFill>
                  </a:tcPr>
                </a:tc>
                <a:extLst>
                  <a:ext uri="{0D108BD9-81ED-4DB2-BD59-A6C34878D82A}">
                    <a16:rowId xmlns:a16="http://schemas.microsoft.com/office/drawing/2014/main" val="1003052460"/>
                  </a:ext>
                </a:extLst>
              </a:tr>
              <a:tr h="425762">
                <a:tc>
                  <a:txBody>
                    <a:bodyPr/>
                    <a:lstStyle/>
                    <a:p>
                      <a:pPr algn="l" fontAlgn="b">
                        <a:spcBef>
                          <a:spcPts val="0"/>
                        </a:spcBef>
                        <a:spcAft>
                          <a:spcPts val="0"/>
                        </a:spcAft>
                      </a:pPr>
                      <a:r>
                        <a:rPr lang="en-US" sz="1200" u="none" strike="noStrike" dirty="0">
                          <a:effectLst/>
                          <a:latin typeface="PT Sans" panose="020B0503020203020204" pitchFamily="34" charset="77"/>
                        </a:rPr>
                        <a:t>Guest Fee</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Beverage</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Adult Clinics</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a:effectLst/>
                          <a:latin typeface="PT Sans" panose="020B0503020203020204" pitchFamily="34" charset="77"/>
                        </a:rPr>
                        <a:t>Personal Training</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String</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Special Event</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37594338"/>
                  </a:ext>
                </a:extLst>
              </a:tr>
              <a:tr h="629784">
                <a:tc>
                  <a:txBody>
                    <a:bodyPr/>
                    <a:lstStyle/>
                    <a:p>
                      <a:pPr algn="l" fontAlgn="b">
                        <a:spcBef>
                          <a:spcPts val="0"/>
                        </a:spcBef>
                        <a:spcAft>
                          <a:spcPts val="0"/>
                        </a:spcAft>
                      </a:pPr>
                      <a:r>
                        <a:rPr lang="en-US" sz="1200" u="none" strike="noStrike" dirty="0">
                          <a:effectLst/>
                          <a:latin typeface="PT Sans" panose="020B0503020203020204" pitchFamily="34" charset="77"/>
                        </a:rPr>
                        <a:t>Membership Dues</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Food &amp; Consumables</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a:effectLst/>
                          <a:latin typeface="PT Sans" panose="020B0503020203020204" pitchFamily="34" charset="77"/>
                        </a:rPr>
                        <a:t>Tennis Lessons</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a:effectLst/>
                          <a:latin typeface="PT Sans" panose="020B0503020203020204" pitchFamily="34" charset="77"/>
                        </a:rPr>
                        <a:t>Fitness Lessons</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a:effectLst/>
                          <a:latin typeface="PT Sans" panose="020B0503020203020204" pitchFamily="34" charset="77"/>
                        </a:rPr>
                        <a:t>Accessories</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a:effectLst/>
                          <a:latin typeface="PT Sans" panose="020B0503020203020204" pitchFamily="34" charset="77"/>
                        </a:rPr>
                        <a:t>Date Night</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930860526"/>
                  </a:ext>
                </a:extLst>
              </a:tr>
              <a:tr h="425762">
                <a:tc>
                  <a:txBody>
                    <a:bodyPr/>
                    <a:lstStyle/>
                    <a:p>
                      <a:pPr algn="l" fontAlgn="b">
                        <a:spcBef>
                          <a:spcPts val="0"/>
                        </a:spcBef>
                        <a:spcAft>
                          <a:spcPts val="0"/>
                        </a:spcAft>
                      </a:pPr>
                      <a:r>
                        <a:rPr lang="en-US" sz="1200" u="none" strike="noStrike" dirty="0">
                          <a:effectLst/>
                          <a:latin typeface="PT Sans" panose="020B0503020203020204" pitchFamily="34" charset="77"/>
                        </a:rPr>
                        <a:t>Food Allowance</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a:effectLst/>
                          <a:latin typeface="PT Sans" panose="020B0503020203020204" pitchFamily="34" charset="77"/>
                        </a:rPr>
                        <a:t>Wine</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Leagues</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Racquet Rental</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a:effectLst/>
                          <a:latin typeface="PT Sans" panose="020B0503020203020204" pitchFamily="34" charset="77"/>
                        </a:rPr>
                        <a:t>Dinners</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03235771"/>
                  </a:ext>
                </a:extLst>
              </a:tr>
              <a:tr h="629784">
                <a:tc>
                  <a:txBody>
                    <a:bodyPr/>
                    <a:lstStyle/>
                    <a:p>
                      <a:pPr algn="l" fontAlgn="b">
                        <a:spcBef>
                          <a:spcPts val="0"/>
                        </a:spcBef>
                        <a:spcAft>
                          <a:spcPts val="0"/>
                        </a:spcAft>
                      </a:pPr>
                      <a:r>
                        <a:rPr lang="en-US" sz="1200" u="none" strike="noStrike" dirty="0">
                          <a:effectLst/>
                          <a:latin typeface="PT Sans" panose="020B0503020203020204" pitchFamily="34" charset="77"/>
                        </a:rPr>
                        <a:t>Membership Initiation</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Beer</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Junior Clinics</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a:effectLst/>
                          <a:latin typeface="PT Sans" panose="020B0503020203020204" pitchFamily="34" charset="77"/>
                        </a:rPr>
                        <a:t>Apparel</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Fitness Special Event</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149532506"/>
                  </a:ext>
                </a:extLst>
              </a:tr>
              <a:tr h="629784">
                <a:tc>
                  <a:txBody>
                    <a:bodyPr/>
                    <a:lstStyle/>
                    <a:p>
                      <a:pPr algn="l" fontAlgn="b">
                        <a:spcBef>
                          <a:spcPts val="0"/>
                        </a:spcBef>
                        <a:spcAft>
                          <a:spcPts val="0"/>
                        </a:spcAft>
                      </a:pPr>
                      <a:r>
                        <a:rPr lang="en-US" sz="1200" u="none" strike="noStrike">
                          <a:effectLst/>
                          <a:latin typeface="PT Sans" panose="020B0503020203020204" pitchFamily="34" charset="77"/>
                        </a:rPr>
                        <a:t>Homeowner Membership Initiation</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Tennis Balls</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Social Event</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077022692"/>
                  </a:ext>
                </a:extLst>
              </a:tr>
              <a:tr h="425762">
                <a:tc>
                  <a:txBody>
                    <a:bodyPr/>
                    <a:lstStyle/>
                    <a:p>
                      <a:pPr algn="l" fontAlgn="b">
                        <a:spcBef>
                          <a:spcPts val="0"/>
                        </a:spcBef>
                        <a:spcAft>
                          <a:spcPts val="0"/>
                        </a:spcAft>
                      </a:pPr>
                      <a:r>
                        <a:rPr lang="en-US" sz="1200" u="none" strike="noStrike">
                          <a:effectLst/>
                          <a:latin typeface="PT Sans" panose="020B0503020203020204" pitchFamily="34" charset="77"/>
                        </a:rPr>
                        <a:t>Facility Rental</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Shoes</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24 Hour of Tennis</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498701982"/>
                  </a:ext>
                </a:extLst>
              </a:tr>
              <a:tr h="425762">
                <a:tc>
                  <a:txBody>
                    <a:bodyPr/>
                    <a:lstStyle/>
                    <a:p>
                      <a:pPr algn="l" fontAlgn="b">
                        <a:spcBef>
                          <a:spcPts val="0"/>
                        </a:spcBef>
                        <a:spcAft>
                          <a:spcPts val="0"/>
                        </a:spcAft>
                      </a:pPr>
                      <a:r>
                        <a:rPr lang="en-US" sz="1200" u="none" strike="noStrike" dirty="0">
                          <a:effectLst/>
                          <a:latin typeface="PT Sans" panose="020B0503020203020204" pitchFamily="34" charset="77"/>
                        </a:rPr>
                        <a:t>Court Time</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dirty="0">
                          <a:effectLst/>
                          <a:latin typeface="PT Sans" panose="020B0503020203020204" pitchFamily="34" charset="77"/>
                        </a:rPr>
                        <a:t>Restring/ Labor Only</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96186250"/>
                  </a:ext>
                </a:extLst>
              </a:tr>
              <a:tr h="250757">
                <a:tc>
                  <a:txBody>
                    <a:bodyPr/>
                    <a:lstStyle/>
                    <a:p>
                      <a:pPr algn="l" fontAlgn="b">
                        <a:spcBef>
                          <a:spcPts val="0"/>
                        </a:spcBef>
                        <a:spcAft>
                          <a:spcPts val="0"/>
                        </a:spcAft>
                      </a:pPr>
                      <a:r>
                        <a:rPr lang="en-US" sz="1200" u="none" strike="noStrike" dirty="0">
                          <a:effectLst/>
                          <a:latin typeface="PT Sans" panose="020B0503020203020204" pitchFamily="34" charset="77"/>
                        </a:rPr>
                        <a:t>Sponsorship</a:t>
                      </a: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r>
                        <a:rPr lang="en-US" sz="1200" u="none" strike="noStrike">
                          <a:effectLst/>
                          <a:latin typeface="PT Sans" panose="020B0503020203020204" pitchFamily="34" charset="77"/>
                        </a:rPr>
                        <a:t>Racquets</a:t>
                      </a:r>
                      <a:endParaRPr lang="en-US" sz="1200" b="0" i="0" u="none" strike="noStrike">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l" fontAlgn="b">
                        <a:spcBef>
                          <a:spcPts val="0"/>
                        </a:spcBef>
                        <a:spcAft>
                          <a:spcPts val="0"/>
                        </a:spcAft>
                      </a:pPr>
                      <a:endParaRPr lang="en-US" sz="1200" b="0" i="0" u="none" strike="noStrike" dirty="0">
                        <a:effectLst/>
                        <a:latin typeface="PT Sans" panose="020B0503020203020204" pitchFamily="34" charset="77"/>
                      </a:endParaRPr>
                    </a:p>
                  </a:txBody>
                  <a:tcPr marL="15883" marR="15883" marT="15883"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171666730"/>
                  </a:ext>
                </a:extLst>
              </a:tr>
            </a:tbl>
          </a:graphicData>
        </a:graphic>
      </p:graphicFrame>
      <p:sp>
        <p:nvSpPr>
          <p:cNvPr id="5" name="Rectangle 4">
            <a:extLst>
              <a:ext uri="{FF2B5EF4-FFF2-40B4-BE49-F238E27FC236}">
                <a16:creationId xmlns:a16="http://schemas.microsoft.com/office/drawing/2014/main" id="{1D63483B-0790-0846-8985-62C43A8B51EE}"/>
              </a:ext>
            </a:extLst>
          </p:cNvPr>
          <p:cNvSpPr/>
          <p:nvPr/>
        </p:nvSpPr>
        <p:spPr>
          <a:xfrm>
            <a:off x="566929" y="771256"/>
            <a:ext cx="5030050" cy="5355312"/>
          </a:xfrm>
          <a:prstGeom prst="rect">
            <a:avLst/>
          </a:prstGeom>
        </p:spPr>
        <p:txBody>
          <a:bodyPr wrap="square">
            <a:spAutoFit/>
          </a:bodyPr>
          <a:lstStyle/>
          <a:p>
            <a:r>
              <a:rPr lang="en-US" sz="2000" b="1" dirty="0">
                <a:latin typeface="PT Sans" panose="020B0503020203020204" pitchFamily="34" charset="77"/>
              </a:rPr>
              <a:t>General Notes</a:t>
            </a:r>
          </a:p>
          <a:p>
            <a:endParaRPr lang="en-US" sz="1400" b="1" dirty="0">
              <a:solidFill>
                <a:srgbClr val="000000"/>
              </a:solidFill>
              <a:latin typeface="PT Sans" panose="020B0503020203020204" pitchFamily="34" charset="77"/>
            </a:endParaRPr>
          </a:p>
          <a:p>
            <a:pPr>
              <a:buFont typeface="+mj-lt"/>
              <a:buAutoNum type="arabicPeriod"/>
            </a:pPr>
            <a:r>
              <a:rPr lang="en-US" sz="1400" dirty="0">
                <a:solidFill>
                  <a:srgbClr val="000000"/>
                </a:solidFill>
                <a:latin typeface="PT Sans" panose="020B0503020203020204" pitchFamily="34" charset="77"/>
              </a:rPr>
              <a:t> Data was generated exclusively from Club Automation POS system. Because JNCC uses other POS system, the insights should not be assumed to mirror JNCC's revenue. However because the size of data is relatively large, the</a:t>
            </a:r>
            <a:r>
              <a:rPr lang="en-US" sz="1400" dirty="0">
                <a:solidFill>
                  <a:srgbClr val="328B9B"/>
                </a:solidFill>
                <a:latin typeface="PT Sans" panose="020B0503020203020204" pitchFamily="34" charset="77"/>
              </a:rPr>
              <a:t> </a:t>
            </a:r>
            <a:r>
              <a:rPr lang="en-US" sz="1400" b="1" dirty="0">
                <a:solidFill>
                  <a:srgbClr val="328B9B"/>
                </a:solidFill>
                <a:latin typeface="PT Sans" panose="020B0503020203020204" pitchFamily="34" charset="77"/>
              </a:rPr>
              <a:t>trends and patterns likely reflect actual movements</a:t>
            </a:r>
            <a:r>
              <a:rPr lang="en-US" sz="1400" dirty="0">
                <a:solidFill>
                  <a:srgbClr val="000000"/>
                </a:solidFill>
                <a:latin typeface="PT Sans" panose="020B0503020203020204" pitchFamily="34" charset="77"/>
              </a:rPr>
              <a:t>.</a:t>
            </a:r>
          </a:p>
          <a:p>
            <a:endParaRPr lang="en-US" sz="1400" dirty="0">
              <a:solidFill>
                <a:srgbClr val="000000"/>
              </a:solidFill>
              <a:latin typeface="PT Sans" panose="020B0503020203020204" pitchFamily="34" charset="77"/>
            </a:endParaRPr>
          </a:p>
          <a:p>
            <a:pPr>
              <a:buFont typeface="+mj-lt"/>
              <a:buAutoNum type="arabicPeriod" startAt="2"/>
            </a:pPr>
            <a:r>
              <a:rPr lang="en-US" sz="1400" dirty="0">
                <a:solidFill>
                  <a:srgbClr val="000000"/>
                </a:solidFill>
                <a:latin typeface="PT Sans" panose="020B0503020203020204" pitchFamily="34" charset="77"/>
              </a:rPr>
              <a:t> Product category </a:t>
            </a:r>
            <a:r>
              <a:rPr lang="en-US" sz="1400" b="1" dirty="0">
                <a:solidFill>
                  <a:srgbClr val="328B9B"/>
                </a:solidFill>
                <a:latin typeface="PT Sans" panose="020B0503020203020204" pitchFamily="34" charset="77"/>
              </a:rPr>
              <a:t>Program was excluded </a:t>
            </a:r>
            <a:r>
              <a:rPr lang="en-US" sz="1400" dirty="0">
                <a:solidFill>
                  <a:srgbClr val="000000"/>
                </a:solidFill>
                <a:latin typeface="PT Sans" panose="020B0503020203020204" pitchFamily="34" charset="77"/>
              </a:rPr>
              <a:t>because payments are moved to </a:t>
            </a:r>
            <a:r>
              <a:rPr lang="en-US" sz="1400" dirty="0" err="1">
                <a:solidFill>
                  <a:srgbClr val="000000"/>
                </a:solidFill>
                <a:latin typeface="PT Sans" panose="020B0503020203020204" pitchFamily="34" charset="77"/>
              </a:rPr>
              <a:t>RegFox</a:t>
            </a:r>
            <a:r>
              <a:rPr lang="en-US" sz="1400" dirty="0">
                <a:solidFill>
                  <a:srgbClr val="000000"/>
                </a:solidFill>
                <a:latin typeface="PT Sans" panose="020B0503020203020204" pitchFamily="34" charset="77"/>
              </a:rPr>
              <a:t>, which is another POS system. Program category includes historical sales from the following:</a:t>
            </a:r>
          </a:p>
          <a:p>
            <a:pPr marL="742950" lvl="1" indent="-285750">
              <a:buFont typeface="Arial" panose="020B0604020202020204" pitchFamily="34" charset="0"/>
              <a:buChar char="•"/>
            </a:pPr>
            <a:r>
              <a:rPr lang="en-US" sz="1400" dirty="0">
                <a:solidFill>
                  <a:srgbClr val="000000"/>
                </a:solidFill>
                <a:latin typeface="PT Sans" panose="020B0503020203020204" pitchFamily="34" charset="77"/>
              </a:rPr>
              <a:t>Swim Lessons</a:t>
            </a:r>
          </a:p>
          <a:p>
            <a:pPr marL="742950" lvl="1" indent="-285750">
              <a:buFont typeface="Arial" panose="020B0604020202020204" pitchFamily="34" charset="0"/>
              <a:buChar char="•"/>
            </a:pPr>
            <a:r>
              <a:rPr lang="en-US" sz="1400" dirty="0">
                <a:solidFill>
                  <a:srgbClr val="000000"/>
                </a:solidFill>
                <a:latin typeface="PT Sans" panose="020B0503020203020204" pitchFamily="34" charset="77"/>
              </a:rPr>
              <a:t>Camp</a:t>
            </a:r>
          </a:p>
          <a:p>
            <a:pPr marL="742950" lvl="1" indent="-285750">
              <a:buFont typeface="Arial" panose="020B0604020202020204" pitchFamily="34" charset="0"/>
              <a:buChar char="•"/>
            </a:pPr>
            <a:r>
              <a:rPr lang="en-US" sz="1400" dirty="0">
                <a:solidFill>
                  <a:srgbClr val="000000"/>
                </a:solidFill>
                <a:latin typeface="PT Sans" panose="020B0503020203020204" pitchFamily="34" charset="77"/>
              </a:rPr>
              <a:t>Swim Camp</a:t>
            </a:r>
          </a:p>
          <a:p>
            <a:pPr marL="742950" lvl="1" indent="-285750">
              <a:buFont typeface="Arial" panose="020B0604020202020204" pitchFamily="34" charset="0"/>
              <a:buChar char="•"/>
            </a:pPr>
            <a:r>
              <a:rPr lang="en-US" sz="1400" dirty="0">
                <a:solidFill>
                  <a:srgbClr val="000000"/>
                </a:solidFill>
                <a:latin typeface="PT Sans" panose="020B0503020203020204" pitchFamily="34" charset="77"/>
              </a:rPr>
              <a:t>Kid Fit</a:t>
            </a:r>
          </a:p>
          <a:p>
            <a:pPr marL="742950" lvl="1" indent="-285750">
              <a:buFont typeface="Arial" panose="020B0604020202020204" pitchFamily="34" charset="0"/>
              <a:buChar char="•"/>
            </a:pPr>
            <a:r>
              <a:rPr lang="en-US" sz="1400" dirty="0">
                <a:solidFill>
                  <a:srgbClr val="000000"/>
                </a:solidFill>
                <a:latin typeface="PT Sans" panose="020B0503020203020204" pitchFamily="34" charset="77"/>
              </a:rPr>
              <a:t>Teen Performance Camp</a:t>
            </a:r>
          </a:p>
          <a:p>
            <a:pPr marL="742950" lvl="1" indent="-285750">
              <a:buFont typeface="+mj-lt"/>
              <a:buAutoNum type="arabicPeriod" startAt="2"/>
            </a:pPr>
            <a:endParaRPr lang="en-US" sz="1400" dirty="0">
              <a:solidFill>
                <a:srgbClr val="000000"/>
              </a:solidFill>
              <a:latin typeface="PT Sans" panose="020B0503020203020204" pitchFamily="34" charset="77"/>
            </a:endParaRPr>
          </a:p>
          <a:p>
            <a:pPr>
              <a:buFont typeface="+mj-lt"/>
              <a:buAutoNum type="arabicPeriod" startAt="3"/>
            </a:pPr>
            <a:r>
              <a:rPr lang="en-US" sz="1400" dirty="0">
                <a:solidFill>
                  <a:srgbClr val="000000"/>
                </a:solidFill>
                <a:latin typeface="PT Sans" panose="020B0503020203020204" pitchFamily="34" charset="77"/>
              </a:rPr>
              <a:t> The </a:t>
            </a:r>
            <a:r>
              <a:rPr lang="en-US" sz="1400" b="1" dirty="0">
                <a:solidFill>
                  <a:srgbClr val="328B9B"/>
                </a:solidFill>
                <a:latin typeface="PT Sans" panose="020B0503020203020204" pitchFamily="34" charset="77"/>
              </a:rPr>
              <a:t>product categories and items </a:t>
            </a:r>
            <a:r>
              <a:rPr lang="en-US" sz="1400" dirty="0">
                <a:solidFill>
                  <a:srgbClr val="000000"/>
                </a:solidFill>
                <a:latin typeface="PT Sans" panose="020B0503020203020204" pitchFamily="34" charset="77"/>
              </a:rPr>
              <a:t>included in the data are deliberately chosen to help forecast items that are currently offered by JNCC. An example of items removed from the analysis is Soccer Club sales, which was previously in the Club Automation POS but had been moved to another POS system, separate from JNCC. The list of item groups per product category are shown on the side.</a:t>
            </a:r>
            <a:endParaRPr lang="en-US" sz="1400" b="0" i="0" dirty="0">
              <a:solidFill>
                <a:srgbClr val="000000"/>
              </a:solidFill>
              <a:effectLst/>
              <a:latin typeface="PT Sans" panose="020B0503020203020204" pitchFamily="34" charset="77"/>
            </a:endParaRPr>
          </a:p>
        </p:txBody>
      </p:sp>
      <p:sp>
        <p:nvSpPr>
          <p:cNvPr id="14" name="Rectangle 13">
            <a:extLst>
              <a:ext uri="{FF2B5EF4-FFF2-40B4-BE49-F238E27FC236}">
                <a16:creationId xmlns:a16="http://schemas.microsoft.com/office/drawing/2014/main" id="{DCF1B0D7-30F2-1545-8B9E-0F0C2259B334}"/>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6" name="TextBox 15">
            <a:extLst>
              <a:ext uri="{FF2B5EF4-FFF2-40B4-BE49-F238E27FC236}">
                <a16:creationId xmlns:a16="http://schemas.microsoft.com/office/drawing/2014/main" id="{8014D108-558A-7A4B-A5A1-4ABA8F1BC331}"/>
              </a:ext>
            </a:extLst>
          </p:cNvPr>
          <p:cNvSpPr txBox="1"/>
          <p:nvPr/>
        </p:nvSpPr>
        <p:spPr>
          <a:xfrm>
            <a:off x="245191" y="120334"/>
            <a:ext cx="6022258"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INTRODUCTION</a:t>
            </a:r>
          </a:p>
        </p:txBody>
      </p:sp>
      <p:sp>
        <p:nvSpPr>
          <p:cNvPr id="18" name="TextBox 17">
            <a:extLst>
              <a:ext uri="{FF2B5EF4-FFF2-40B4-BE49-F238E27FC236}">
                <a16:creationId xmlns:a16="http://schemas.microsoft.com/office/drawing/2014/main" id="{B49063EE-87CC-9E4F-B32D-0C8A849D993B}"/>
              </a:ext>
            </a:extLst>
          </p:cNvPr>
          <p:cNvSpPr txBox="1"/>
          <p:nvPr/>
        </p:nvSpPr>
        <p:spPr>
          <a:xfrm>
            <a:off x="5639728" y="859692"/>
            <a:ext cx="5379147" cy="307777"/>
          </a:xfrm>
          <a:prstGeom prst="rect">
            <a:avLst/>
          </a:prstGeom>
          <a:noFill/>
        </p:spPr>
        <p:txBody>
          <a:bodyPr wrap="square" rtlCol="0">
            <a:spAutoFit/>
          </a:bodyPr>
          <a:lstStyle/>
          <a:p>
            <a:r>
              <a:rPr lang="en-US" sz="1400" b="1" dirty="0">
                <a:solidFill>
                  <a:srgbClr val="328B9B"/>
                </a:solidFill>
                <a:latin typeface="PT Sans" panose="020B0503020203020204" pitchFamily="34" charset="77"/>
              </a:rPr>
              <a:t>Product Categories and Item Groups</a:t>
            </a:r>
          </a:p>
        </p:txBody>
      </p:sp>
    </p:spTree>
    <p:extLst>
      <p:ext uri="{BB962C8B-B14F-4D97-AF65-F5344CB8AC3E}">
        <p14:creationId xmlns:p14="http://schemas.microsoft.com/office/powerpoint/2010/main" val="1693197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22F3F65A-728E-BE4F-88DD-C7DA69CE53AA}"/>
              </a:ext>
            </a:extLst>
          </p:cNvPr>
          <p:cNvPicPr>
            <a:picLocks noChangeAspect="1"/>
          </p:cNvPicPr>
          <p:nvPr/>
        </p:nvPicPr>
        <p:blipFill>
          <a:blip r:embed="rId2"/>
          <a:stretch>
            <a:fillRect/>
          </a:stretch>
        </p:blipFill>
        <p:spPr>
          <a:xfrm>
            <a:off x="245191" y="770021"/>
            <a:ext cx="8890000" cy="3810000"/>
          </a:xfrm>
          <a:prstGeom prst="rect">
            <a:avLst/>
          </a:prstGeom>
        </p:spPr>
      </p:pic>
      <p:sp>
        <p:nvSpPr>
          <p:cNvPr id="10" name="Rectangle 9">
            <a:extLst>
              <a:ext uri="{FF2B5EF4-FFF2-40B4-BE49-F238E27FC236}">
                <a16:creationId xmlns:a16="http://schemas.microsoft.com/office/drawing/2014/main" id="{8AC5C7A9-B2C9-5349-A13C-F389008F948B}"/>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1" name="TextBox 10">
            <a:extLst>
              <a:ext uri="{FF2B5EF4-FFF2-40B4-BE49-F238E27FC236}">
                <a16:creationId xmlns:a16="http://schemas.microsoft.com/office/drawing/2014/main" id="{C5097C55-A83A-BA45-BEA6-BB8C24F35FF2}"/>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GEOMAPPING</a:t>
            </a:r>
          </a:p>
        </p:txBody>
      </p:sp>
    </p:spTree>
    <p:extLst>
      <p:ext uri="{BB962C8B-B14F-4D97-AF65-F5344CB8AC3E}">
        <p14:creationId xmlns:p14="http://schemas.microsoft.com/office/powerpoint/2010/main" val="1318084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B6EB13F-890A-9346-9A7C-682D3E0D78D4}"/>
              </a:ext>
            </a:extLst>
          </p:cNvPr>
          <p:cNvPicPr>
            <a:picLocks noChangeAspect="1"/>
          </p:cNvPicPr>
          <p:nvPr/>
        </p:nvPicPr>
        <p:blipFill>
          <a:blip r:embed="rId2"/>
          <a:stretch>
            <a:fillRect/>
          </a:stretch>
        </p:blipFill>
        <p:spPr>
          <a:xfrm>
            <a:off x="345699" y="961425"/>
            <a:ext cx="9536238" cy="4086959"/>
          </a:xfrm>
          <a:prstGeom prst="rect">
            <a:avLst/>
          </a:prstGeom>
        </p:spPr>
      </p:pic>
      <p:sp>
        <p:nvSpPr>
          <p:cNvPr id="5" name="Rectangle 4">
            <a:extLst>
              <a:ext uri="{FF2B5EF4-FFF2-40B4-BE49-F238E27FC236}">
                <a16:creationId xmlns:a16="http://schemas.microsoft.com/office/drawing/2014/main" id="{7FAA15E9-E98B-4D4B-8F89-104C78C29E94}"/>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6" name="TextBox 5">
            <a:extLst>
              <a:ext uri="{FF2B5EF4-FFF2-40B4-BE49-F238E27FC236}">
                <a16:creationId xmlns:a16="http://schemas.microsoft.com/office/drawing/2014/main" id="{D317BA9F-5FFE-E342-BE41-12DBCBFE7EBD}"/>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GEOMAPPING</a:t>
            </a:r>
          </a:p>
        </p:txBody>
      </p:sp>
    </p:spTree>
    <p:extLst>
      <p:ext uri="{BB962C8B-B14F-4D97-AF65-F5344CB8AC3E}">
        <p14:creationId xmlns:p14="http://schemas.microsoft.com/office/powerpoint/2010/main" val="2304597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7B955F61-2555-6849-99D3-1830712D5B34}"/>
              </a:ext>
            </a:extLst>
          </p:cNvPr>
          <p:cNvPicPr>
            <a:picLocks noChangeAspect="1"/>
          </p:cNvPicPr>
          <p:nvPr/>
        </p:nvPicPr>
        <p:blipFill>
          <a:blip r:embed="rId2"/>
          <a:stretch>
            <a:fillRect/>
          </a:stretch>
        </p:blipFill>
        <p:spPr>
          <a:xfrm>
            <a:off x="378487" y="799058"/>
            <a:ext cx="8890000" cy="5715000"/>
          </a:xfrm>
          <a:prstGeom prst="rect">
            <a:avLst/>
          </a:prstGeom>
        </p:spPr>
      </p:pic>
      <p:sp>
        <p:nvSpPr>
          <p:cNvPr id="5" name="Rectangle 4">
            <a:extLst>
              <a:ext uri="{FF2B5EF4-FFF2-40B4-BE49-F238E27FC236}">
                <a16:creationId xmlns:a16="http://schemas.microsoft.com/office/drawing/2014/main" id="{2FA19541-57EC-0244-9D65-3B000521DE1D}"/>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6" name="TextBox 5">
            <a:extLst>
              <a:ext uri="{FF2B5EF4-FFF2-40B4-BE49-F238E27FC236}">
                <a16:creationId xmlns:a16="http://schemas.microsoft.com/office/drawing/2014/main" id="{A17C9C1B-1D47-EB41-AB6F-2368DE10B09C}"/>
              </a:ext>
            </a:extLst>
          </p:cNvPr>
          <p:cNvSpPr txBox="1"/>
          <p:nvPr/>
        </p:nvSpPr>
        <p:spPr>
          <a:xfrm>
            <a:off x="245191" y="104292"/>
            <a:ext cx="9636746"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GEOMAPPING</a:t>
            </a:r>
          </a:p>
        </p:txBody>
      </p:sp>
    </p:spTree>
    <p:extLst>
      <p:ext uri="{BB962C8B-B14F-4D97-AF65-F5344CB8AC3E}">
        <p14:creationId xmlns:p14="http://schemas.microsoft.com/office/powerpoint/2010/main" val="1544897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F1B0D7-30F2-1545-8B9E-0F0C2259B334}"/>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6" name="TextBox 15">
            <a:extLst>
              <a:ext uri="{FF2B5EF4-FFF2-40B4-BE49-F238E27FC236}">
                <a16:creationId xmlns:a16="http://schemas.microsoft.com/office/drawing/2014/main" id="{8014D108-558A-7A4B-A5A1-4ABA8F1BC331}"/>
              </a:ext>
            </a:extLst>
          </p:cNvPr>
          <p:cNvSpPr txBox="1"/>
          <p:nvPr/>
        </p:nvSpPr>
        <p:spPr>
          <a:xfrm>
            <a:off x="245191" y="120334"/>
            <a:ext cx="9604662"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SUMMARY OF FINDINGS &amp; RECOMMENDATIONS</a:t>
            </a:r>
          </a:p>
        </p:txBody>
      </p:sp>
      <p:pic>
        <p:nvPicPr>
          <p:cNvPr id="2" name="Picture 1">
            <a:extLst>
              <a:ext uri="{FF2B5EF4-FFF2-40B4-BE49-F238E27FC236}">
                <a16:creationId xmlns:a16="http://schemas.microsoft.com/office/drawing/2014/main" id="{FFDA9ABF-B608-214D-900F-8B7C44503BFD}"/>
              </a:ext>
            </a:extLst>
          </p:cNvPr>
          <p:cNvPicPr>
            <a:picLocks noChangeAspect="1"/>
          </p:cNvPicPr>
          <p:nvPr/>
        </p:nvPicPr>
        <p:blipFill>
          <a:blip r:embed="rId2"/>
          <a:stretch>
            <a:fillRect/>
          </a:stretch>
        </p:blipFill>
        <p:spPr>
          <a:xfrm>
            <a:off x="746550" y="670660"/>
            <a:ext cx="4008812" cy="6013219"/>
          </a:xfrm>
          <a:prstGeom prst="rect">
            <a:avLst/>
          </a:prstGeom>
        </p:spPr>
      </p:pic>
      <p:sp>
        <p:nvSpPr>
          <p:cNvPr id="3" name="Rectangle 2">
            <a:extLst>
              <a:ext uri="{FF2B5EF4-FFF2-40B4-BE49-F238E27FC236}">
                <a16:creationId xmlns:a16="http://schemas.microsoft.com/office/drawing/2014/main" id="{C1029749-1E8A-7544-A662-C48F7333D420}"/>
              </a:ext>
            </a:extLst>
          </p:cNvPr>
          <p:cNvSpPr/>
          <p:nvPr/>
        </p:nvSpPr>
        <p:spPr>
          <a:xfrm>
            <a:off x="4934983" y="670660"/>
            <a:ext cx="6662571" cy="1477328"/>
          </a:xfrm>
          <a:prstGeom prst="rect">
            <a:avLst/>
          </a:prstGeom>
        </p:spPr>
        <p:txBody>
          <a:bodyPr wrap="square">
            <a:spAutoFit/>
          </a:bodyPr>
          <a:lstStyle/>
          <a:p>
            <a:r>
              <a:rPr lang="en-US" dirty="0">
                <a:solidFill>
                  <a:srgbClr val="328B9B"/>
                </a:solidFill>
                <a:latin typeface="PT Sans" panose="020B0503020203020204" pitchFamily="34" charset="77"/>
              </a:rPr>
              <a:t>1 of 3</a:t>
            </a:r>
          </a:p>
          <a:p>
            <a:endParaRPr lang="en-US" dirty="0">
              <a:solidFill>
                <a:srgbClr val="328B9B"/>
              </a:solidFill>
              <a:latin typeface="PT Sans" panose="020B0503020203020204" pitchFamily="34" charset="77"/>
            </a:endParaRPr>
          </a:p>
          <a:p>
            <a:r>
              <a:rPr lang="en-US" b="1" dirty="0">
                <a:solidFill>
                  <a:srgbClr val="000000"/>
                </a:solidFill>
                <a:latin typeface="PT Sans" panose="020B0503020203020204" pitchFamily="34" charset="77"/>
              </a:rPr>
              <a:t>Revenue does not reflect the entire story of growth or decline. Consider measuring additional KPIs than revenue that aligns more to CDT’s vision like Engagement and Net Promoter Score.</a:t>
            </a:r>
          </a:p>
        </p:txBody>
      </p:sp>
      <p:sp>
        <p:nvSpPr>
          <p:cNvPr id="11" name="TextBox 10">
            <a:extLst>
              <a:ext uri="{FF2B5EF4-FFF2-40B4-BE49-F238E27FC236}">
                <a16:creationId xmlns:a16="http://schemas.microsoft.com/office/drawing/2014/main" id="{F471547E-BC69-1040-8B16-A4EE7C429D55}"/>
              </a:ext>
            </a:extLst>
          </p:cNvPr>
          <p:cNvSpPr txBox="1"/>
          <p:nvPr/>
        </p:nvSpPr>
        <p:spPr>
          <a:xfrm>
            <a:off x="4934983" y="2284893"/>
            <a:ext cx="6662571" cy="3323987"/>
          </a:xfrm>
          <a:prstGeom prst="rect">
            <a:avLst/>
          </a:prstGeom>
          <a:noFill/>
        </p:spPr>
        <p:txBody>
          <a:bodyPr wrap="square" rtlCol="0">
            <a:spAutoFit/>
          </a:bodyPr>
          <a:lstStyle/>
          <a:p>
            <a:r>
              <a:rPr lang="en-US" sz="1400" dirty="0">
                <a:latin typeface="PT Sans" panose="020B0503020203020204" pitchFamily="34" charset="77"/>
              </a:rPr>
              <a:t>Bar engagement is high but revenue is low because of the relative price of items sold. In this product category, quantity (engagement) drives revenue. In the same thread, Pro Shop revenue stales despite promising engagement because of the variance of price in the items sold. For instance, Racquets which is the second highest driver of Pro Shop revenue at 20% only accounts for 5% of touchpoint in this category.</a:t>
            </a:r>
          </a:p>
          <a:p>
            <a:endParaRPr lang="en-US" sz="1400" dirty="0">
              <a:latin typeface="PT Sans" panose="020B0503020203020204" pitchFamily="34" charset="77"/>
            </a:endParaRPr>
          </a:p>
          <a:p>
            <a:r>
              <a:rPr lang="en-US" sz="1400" dirty="0">
                <a:latin typeface="PT Sans" panose="020B0503020203020204" pitchFamily="34" charset="77"/>
              </a:rPr>
              <a:t>Tennis revenue is trending up, but engagement moves oppositely.</a:t>
            </a:r>
          </a:p>
          <a:p>
            <a:endParaRPr lang="en-US" sz="1400" dirty="0">
              <a:latin typeface="PT Sans" panose="020B0503020203020204" pitchFamily="34" charset="77"/>
            </a:endParaRPr>
          </a:p>
          <a:p>
            <a:r>
              <a:rPr lang="en-US" sz="1400" dirty="0">
                <a:latin typeface="PT Sans" panose="020B0503020203020204" pitchFamily="34" charset="77"/>
              </a:rPr>
              <a:t>These findings imply that revenue cannot be the sole metric for business health.</a:t>
            </a:r>
          </a:p>
          <a:p>
            <a:endParaRPr lang="en-US" sz="1400" dirty="0">
              <a:latin typeface="PT Sans" panose="020B0503020203020204" pitchFamily="34" charset="77"/>
            </a:endParaRPr>
          </a:p>
          <a:p>
            <a:r>
              <a:rPr lang="en-US" sz="1400" dirty="0">
                <a:latin typeface="PT Sans" panose="020B0503020203020204" pitchFamily="34" charset="77"/>
              </a:rPr>
              <a:t>To find which KPIs impact the business, go back to the vision of the club or CDT. Engagement can be a measure of growing the game of tennis; while </a:t>
            </a:r>
            <a:r>
              <a:rPr lang="en-US" sz="1400" dirty="0">
                <a:latin typeface="PT Sans" panose="020B0503020203020204" pitchFamily="34" charset="77"/>
                <a:hlinkClick r:id="rId3"/>
              </a:rPr>
              <a:t>Net Promoter Score</a:t>
            </a:r>
            <a:r>
              <a:rPr lang="en-US" sz="1400" dirty="0">
                <a:latin typeface="PT Sans" panose="020B0503020203020204" pitchFamily="34" charset="77"/>
              </a:rPr>
              <a:t> can measure the perceived value of members/guests and can guide leadership if “CDT experience” is actually being felt by customers.</a:t>
            </a:r>
          </a:p>
        </p:txBody>
      </p:sp>
    </p:spTree>
    <p:extLst>
      <p:ext uri="{BB962C8B-B14F-4D97-AF65-F5344CB8AC3E}">
        <p14:creationId xmlns:p14="http://schemas.microsoft.com/office/powerpoint/2010/main" val="2695984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F1B0D7-30F2-1545-8B9E-0F0C2259B334}"/>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6" name="TextBox 15">
            <a:extLst>
              <a:ext uri="{FF2B5EF4-FFF2-40B4-BE49-F238E27FC236}">
                <a16:creationId xmlns:a16="http://schemas.microsoft.com/office/drawing/2014/main" id="{8014D108-558A-7A4B-A5A1-4ABA8F1BC331}"/>
              </a:ext>
            </a:extLst>
          </p:cNvPr>
          <p:cNvSpPr txBox="1"/>
          <p:nvPr/>
        </p:nvSpPr>
        <p:spPr>
          <a:xfrm>
            <a:off x="245191" y="120334"/>
            <a:ext cx="9604662"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SUMMARY OF FINDINGS &amp; RECOMMENDATIONS</a:t>
            </a:r>
          </a:p>
        </p:txBody>
      </p:sp>
      <p:sp>
        <p:nvSpPr>
          <p:cNvPr id="3" name="Rectangle 2">
            <a:extLst>
              <a:ext uri="{FF2B5EF4-FFF2-40B4-BE49-F238E27FC236}">
                <a16:creationId xmlns:a16="http://schemas.microsoft.com/office/drawing/2014/main" id="{C1029749-1E8A-7544-A662-C48F7333D420}"/>
              </a:ext>
            </a:extLst>
          </p:cNvPr>
          <p:cNvSpPr/>
          <p:nvPr/>
        </p:nvSpPr>
        <p:spPr>
          <a:xfrm>
            <a:off x="4934983" y="670660"/>
            <a:ext cx="6662571" cy="1477328"/>
          </a:xfrm>
          <a:prstGeom prst="rect">
            <a:avLst/>
          </a:prstGeom>
        </p:spPr>
        <p:txBody>
          <a:bodyPr wrap="square">
            <a:spAutoFit/>
          </a:bodyPr>
          <a:lstStyle/>
          <a:p>
            <a:r>
              <a:rPr lang="en-US" dirty="0">
                <a:solidFill>
                  <a:srgbClr val="328B9B"/>
                </a:solidFill>
                <a:latin typeface="PT Sans" panose="020B0503020203020204" pitchFamily="34" charset="77"/>
              </a:rPr>
              <a:t>2 of 3</a:t>
            </a:r>
          </a:p>
          <a:p>
            <a:endParaRPr lang="en-US" dirty="0">
              <a:solidFill>
                <a:srgbClr val="328B9B"/>
              </a:solidFill>
              <a:latin typeface="PT Sans" panose="020B0503020203020204" pitchFamily="34" charset="77"/>
            </a:endParaRPr>
          </a:p>
          <a:p>
            <a:r>
              <a:rPr lang="en-US" b="1" dirty="0">
                <a:solidFill>
                  <a:srgbClr val="000000"/>
                </a:solidFill>
                <a:latin typeface="PT Sans" panose="020B0503020203020204" pitchFamily="34" charset="77"/>
              </a:rPr>
              <a:t>JNCC and tennis business in general is highly seasonal. Strategize product cross-selling, court usage, promos, etc. to create an omnipresent business.</a:t>
            </a:r>
          </a:p>
        </p:txBody>
      </p:sp>
      <p:sp>
        <p:nvSpPr>
          <p:cNvPr id="11" name="TextBox 10">
            <a:extLst>
              <a:ext uri="{FF2B5EF4-FFF2-40B4-BE49-F238E27FC236}">
                <a16:creationId xmlns:a16="http://schemas.microsoft.com/office/drawing/2014/main" id="{F471547E-BC69-1040-8B16-A4EE7C429D55}"/>
              </a:ext>
            </a:extLst>
          </p:cNvPr>
          <p:cNvSpPr txBox="1"/>
          <p:nvPr/>
        </p:nvSpPr>
        <p:spPr>
          <a:xfrm>
            <a:off x="4934983" y="2192104"/>
            <a:ext cx="6662571" cy="2677656"/>
          </a:xfrm>
          <a:prstGeom prst="rect">
            <a:avLst/>
          </a:prstGeom>
          <a:noFill/>
        </p:spPr>
        <p:txBody>
          <a:bodyPr wrap="square" rtlCol="0">
            <a:spAutoFit/>
          </a:bodyPr>
          <a:lstStyle/>
          <a:p>
            <a:r>
              <a:rPr lang="en-US" sz="1400" dirty="0">
                <a:latin typeface="PT Sans" panose="020B0503020203020204" pitchFamily="34" charset="77"/>
              </a:rPr>
              <a:t>Del Monte had the seasonality curse with their canned pineapples. In their market research, they discovered that Filipinos used canned pineapples primarily for fruit salad which is a traditional celebratory dessert. This purchase behavior explains why canned pineapple sales would spike in December and plateau most of the year as Filipino families serve fruit salad only on Christmas, and sometimes on birthdays. To solve the seasonality problem, Del Monte introduced recipes that included pineapples like “Chicken and Pineapple” and “Sweet and Sour Fish Fillet” and marketed these dishes through their multimedia products, Del Monte </a:t>
            </a:r>
            <a:r>
              <a:rPr lang="en-US" sz="1400" dirty="0" err="1">
                <a:latin typeface="PT Sans" panose="020B0503020203020204" pitchFamily="34" charset="77"/>
              </a:rPr>
              <a:t>Kitchenomics</a:t>
            </a:r>
            <a:r>
              <a:rPr lang="en-US" sz="1400" dirty="0">
                <a:latin typeface="PT Sans" panose="020B0503020203020204" pitchFamily="34" charset="77"/>
              </a:rPr>
              <a:t> Recipe Book and TV Show. In the next 5-10 years, Del Monte saw higher canned pineapple consumption.</a:t>
            </a:r>
          </a:p>
          <a:p>
            <a:endParaRPr lang="en-US" sz="1400" dirty="0">
              <a:latin typeface="PT Sans" panose="020B0503020203020204" pitchFamily="34" charset="77"/>
            </a:endParaRPr>
          </a:p>
          <a:p>
            <a:r>
              <a:rPr lang="en-US" sz="1400" dirty="0">
                <a:latin typeface="PT Sans" panose="020B0503020203020204" pitchFamily="34" charset="77"/>
              </a:rPr>
              <a:t>How can tennis be an everyday idea to customers?</a:t>
            </a:r>
          </a:p>
        </p:txBody>
      </p:sp>
      <p:pic>
        <p:nvPicPr>
          <p:cNvPr id="4" name="Picture 3">
            <a:extLst>
              <a:ext uri="{FF2B5EF4-FFF2-40B4-BE49-F238E27FC236}">
                <a16:creationId xmlns:a16="http://schemas.microsoft.com/office/drawing/2014/main" id="{162F54D4-E239-1D47-9DBE-693117F6A667}"/>
              </a:ext>
            </a:extLst>
          </p:cNvPr>
          <p:cNvPicPr>
            <a:picLocks noChangeAspect="1"/>
          </p:cNvPicPr>
          <p:nvPr/>
        </p:nvPicPr>
        <p:blipFill rotWithShape="1">
          <a:blip r:embed="rId2"/>
          <a:srcRect l="6509" t="7679" r="47271"/>
          <a:stretch/>
        </p:blipFill>
        <p:spPr>
          <a:xfrm>
            <a:off x="781793" y="670659"/>
            <a:ext cx="4008812" cy="6013219"/>
          </a:xfrm>
          <a:prstGeom prst="rect">
            <a:avLst/>
          </a:prstGeom>
        </p:spPr>
      </p:pic>
    </p:spTree>
    <p:extLst>
      <p:ext uri="{BB962C8B-B14F-4D97-AF65-F5344CB8AC3E}">
        <p14:creationId xmlns:p14="http://schemas.microsoft.com/office/powerpoint/2010/main" val="377781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F1B0D7-30F2-1545-8B9E-0F0C2259B334}"/>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16" name="TextBox 15">
            <a:extLst>
              <a:ext uri="{FF2B5EF4-FFF2-40B4-BE49-F238E27FC236}">
                <a16:creationId xmlns:a16="http://schemas.microsoft.com/office/drawing/2014/main" id="{8014D108-558A-7A4B-A5A1-4ABA8F1BC331}"/>
              </a:ext>
            </a:extLst>
          </p:cNvPr>
          <p:cNvSpPr txBox="1"/>
          <p:nvPr/>
        </p:nvSpPr>
        <p:spPr>
          <a:xfrm>
            <a:off x="245191" y="120334"/>
            <a:ext cx="9604662"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SUMMARY OF FINDINGS &amp; RECOMMENDATIONS</a:t>
            </a:r>
          </a:p>
        </p:txBody>
      </p:sp>
      <p:sp>
        <p:nvSpPr>
          <p:cNvPr id="8" name="Rectangle 7">
            <a:extLst>
              <a:ext uri="{FF2B5EF4-FFF2-40B4-BE49-F238E27FC236}">
                <a16:creationId xmlns:a16="http://schemas.microsoft.com/office/drawing/2014/main" id="{EF965E0B-2B33-F84F-BD1C-838D7A4A0352}"/>
              </a:ext>
            </a:extLst>
          </p:cNvPr>
          <p:cNvSpPr/>
          <p:nvPr/>
        </p:nvSpPr>
        <p:spPr>
          <a:xfrm>
            <a:off x="-31763" y="0"/>
            <a:ext cx="598691"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98B23A-479D-3142-8577-D2537C9F5D05}"/>
              </a:ext>
            </a:extLst>
          </p:cNvPr>
          <p:cNvSpPr/>
          <p:nvPr/>
        </p:nvSpPr>
        <p:spPr>
          <a:xfrm>
            <a:off x="11597555" y="0"/>
            <a:ext cx="598691"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029749-1E8A-7544-A662-C48F7333D420}"/>
              </a:ext>
            </a:extLst>
          </p:cNvPr>
          <p:cNvSpPr/>
          <p:nvPr/>
        </p:nvSpPr>
        <p:spPr>
          <a:xfrm>
            <a:off x="4934983" y="670660"/>
            <a:ext cx="6662571" cy="1477328"/>
          </a:xfrm>
          <a:prstGeom prst="rect">
            <a:avLst/>
          </a:prstGeom>
        </p:spPr>
        <p:txBody>
          <a:bodyPr wrap="square">
            <a:spAutoFit/>
          </a:bodyPr>
          <a:lstStyle/>
          <a:p>
            <a:r>
              <a:rPr lang="en-US" dirty="0">
                <a:solidFill>
                  <a:srgbClr val="328B9B"/>
                </a:solidFill>
                <a:latin typeface="PT Sans" panose="020B0503020203020204" pitchFamily="34" charset="77"/>
              </a:rPr>
              <a:t>3 of 3</a:t>
            </a:r>
          </a:p>
          <a:p>
            <a:endParaRPr lang="en-US" dirty="0">
              <a:solidFill>
                <a:srgbClr val="328B9B"/>
              </a:solidFill>
              <a:latin typeface="PT Sans" panose="020B0503020203020204" pitchFamily="34" charset="77"/>
            </a:endParaRPr>
          </a:p>
          <a:p>
            <a:r>
              <a:rPr lang="en-US" b="1" dirty="0">
                <a:solidFill>
                  <a:srgbClr val="000000"/>
                </a:solidFill>
                <a:latin typeface="PT Sans" panose="020B0503020203020204" pitchFamily="34" charset="77"/>
              </a:rPr>
              <a:t>Think outside demographic-based rec center mindset. Country club membership is less of a fitness venue and more of a lifestyle where loyalty exists.</a:t>
            </a:r>
          </a:p>
        </p:txBody>
      </p:sp>
      <p:sp>
        <p:nvSpPr>
          <p:cNvPr id="11" name="TextBox 10">
            <a:extLst>
              <a:ext uri="{FF2B5EF4-FFF2-40B4-BE49-F238E27FC236}">
                <a16:creationId xmlns:a16="http://schemas.microsoft.com/office/drawing/2014/main" id="{F471547E-BC69-1040-8B16-A4EE7C429D55}"/>
              </a:ext>
            </a:extLst>
          </p:cNvPr>
          <p:cNvSpPr txBox="1"/>
          <p:nvPr/>
        </p:nvSpPr>
        <p:spPr>
          <a:xfrm>
            <a:off x="4934983" y="2192104"/>
            <a:ext cx="6662571" cy="2677656"/>
          </a:xfrm>
          <a:prstGeom prst="rect">
            <a:avLst/>
          </a:prstGeom>
          <a:noFill/>
        </p:spPr>
        <p:txBody>
          <a:bodyPr wrap="square" rtlCol="0">
            <a:spAutoFit/>
          </a:bodyPr>
          <a:lstStyle/>
          <a:p>
            <a:r>
              <a:rPr lang="en-US" sz="1400" dirty="0">
                <a:latin typeface="PT Sans" panose="020B0503020203020204" pitchFamily="34" charset="77"/>
              </a:rPr>
              <a:t>Del Monte had the seasonality curse with their canned pineapples. In their market research, they discovered that Filipinos used canned pineapples primarily for fruit salad which is a traditional celebratory dessert. This purchase behavior explains why canned pineapple sales would spike in December and plateau most of the year as Filipino families serve fruit salad only on Christmas, and sometimes on birthdays. To solve the seasonality problem, Del Monte introduced recipes that included pineapples like “Chicken and Pineapple” and “Sweet and Sour Fish Fillet” and marketed these dishes through their multimedia products, Del Monte </a:t>
            </a:r>
            <a:r>
              <a:rPr lang="en-US" sz="1400" dirty="0" err="1">
                <a:latin typeface="PT Sans" panose="020B0503020203020204" pitchFamily="34" charset="77"/>
              </a:rPr>
              <a:t>Kitchenomics</a:t>
            </a:r>
            <a:r>
              <a:rPr lang="en-US" sz="1400" dirty="0">
                <a:latin typeface="PT Sans" panose="020B0503020203020204" pitchFamily="34" charset="77"/>
              </a:rPr>
              <a:t> Recipe Book and TV Show. In the next 5-10 years, Del Monte saw higher canned pineapple consumption.</a:t>
            </a:r>
          </a:p>
          <a:p>
            <a:endParaRPr lang="en-US" sz="1400" dirty="0">
              <a:latin typeface="PT Sans" panose="020B0503020203020204" pitchFamily="34" charset="77"/>
            </a:endParaRPr>
          </a:p>
          <a:p>
            <a:r>
              <a:rPr lang="en-US" sz="1400" dirty="0">
                <a:latin typeface="PT Sans" panose="020B0503020203020204" pitchFamily="34" charset="77"/>
              </a:rPr>
              <a:t>How can tennis be an everyday idea to customers?</a:t>
            </a:r>
          </a:p>
        </p:txBody>
      </p:sp>
      <p:pic>
        <p:nvPicPr>
          <p:cNvPr id="4" name="Picture 3">
            <a:extLst>
              <a:ext uri="{FF2B5EF4-FFF2-40B4-BE49-F238E27FC236}">
                <a16:creationId xmlns:a16="http://schemas.microsoft.com/office/drawing/2014/main" id="{162F54D4-E239-1D47-9DBE-693117F6A667}"/>
              </a:ext>
            </a:extLst>
          </p:cNvPr>
          <p:cNvPicPr>
            <a:picLocks noChangeAspect="1"/>
          </p:cNvPicPr>
          <p:nvPr/>
        </p:nvPicPr>
        <p:blipFill rotWithShape="1">
          <a:blip r:embed="rId2"/>
          <a:srcRect l="6509" t="7679" r="47271"/>
          <a:stretch/>
        </p:blipFill>
        <p:spPr>
          <a:xfrm>
            <a:off x="781793" y="670659"/>
            <a:ext cx="4008812" cy="6013219"/>
          </a:xfrm>
          <a:prstGeom prst="rect">
            <a:avLst/>
          </a:prstGeom>
        </p:spPr>
      </p:pic>
      <p:pic>
        <p:nvPicPr>
          <p:cNvPr id="2" name="Picture 1">
            <a:extLst>
              <a:ext uri="{FF2B5EF4-FFF2-40B4-BE49-F238E27FC236}">
                <a16:creationId xmlns:a16="http://schemas.microsoft.com/office/drawing/2014/main" id="{B77E9AEC-AD02-4B45-8CFE-CD9CA148D41E}"/>
              </a:ext>
            </a:extLst>
          </p:cNvPr>
          <p:cNvPicPr>
            <a:picLocks noChangeAspect="1"/>
          </p:cNvPicPr>
          <p:nvPr/>
        </p:nvPicPr>
        <p:blipFill rotWithShape="1">
          <a:blip r:embed="rId3"/>
          <a:srcRect l="60150" t="12124"/>
          <a:stretch/>
        </p:blipFill>
        <p:spPr>
          <a:xfrm>
            <a:off x="781792" y="657348"/>
            <a:ext cx="4100438" cy="6026530"/>
          </a:xfrm>
          <a:prstGeom prst="rect">
            <a:avLst/>
          </a:prstGeom>
        </p:spPr>
      </p:pic>
    </p:spTree>
    <p:extLst>
      <p:ext uri="{BB962C8B-B14F-4D97-AF65-F5344CB8AC3E}">
        <p14:creationId xmlns:p14="http://schemas.microsoft.com/office/powerpoint/2010/main" val="2980709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63483B-0790-0846-8985-62C43A8B51EE}"/>
              </a:ext>
            </a:extLst>
          </p:cNvPr>
          <p:cNvSpPr/>
          <p:nvPr/>
        </p:nvSpPr>
        <p:spPr>
          <a:xfrm>
            <a:off x="883278" y="682240"/>
            <a:ext cx="10425444" cy="3724096"/>
          </a:xfrm>
          <a:prstGeom prst="rect">
            <a:avLst/>
          </a:prstGeom>
        </p:spPr>
        <p:txBody>
          <a:bodyPr wrap="square">
            <a:spAutoFit/>
          </a:bodyPr>
          <a:lstStyle/>
          <a:p>
            <a:r>
              <a:rPr lang="en-US" sz="3600" b="1" dirty="0">
                <a:solidFill>
                  <a:srgbClr val="328B9B"/>
                </a:solidFill>
                <a:latin typeface="PT Sans" panose="020B0503020203020204" pitchFamily="34" charset="77"/>
              </a:rPr>
              <a:t>RECOMMENDATIONS</a:t>
            </a:r>
          </a:p>
          <a:p>
            <a:endParaRPr lang="en-US" sz="1600" b="1" dirty="0">
              <a:solidFill>
                <a:srgbClr val="000000"/>
              </a:solidFill>
              <a:latin typeface="PT Sans" panose="020B0503020203020204" pitchFamily="34" charset="77"/>
            </a:endParaRPr>
          </a:p>
          <a:p>
            <a:pPr marL="742950" lvl="1" indent="-285750">
              <a:buFont typeface="Arial" panose="020B0604020202020204" pitchFamily="34" charset="0"/>
              <a:buChar char="•"/>
            </a:pPr>
            <a:endParaRPr lang="en-US" sz="2400" dirty="0">
              <a:solidFill>
                <a:srgbClr val="000000"/>
              </a:solidFill>
              <a:latin typeface="PT Sans" panose="020B0503020203020204" pitchFamily="34" charset="77"/>
            </a:endParaRPr>
          </a:p>
          <a:p>
            <a:r>
              <a:rPr lang="en-US" sz="2400" b="1" dirty="0">
                <a:solidFill>
                  <a:srgbClr val="000000"/>
                </a:solidFill>
                <a:latin typeface="PT Sans" panose="020B0503020203020204" pitchFamily="34" charset="77"/>
              </a:rPr>
              <a:t>Grow from demographic-based gym-membership type</a:t>
            </a:r>
          </a:p>
          <a:p>
            <a:pPr marL="742950" lvl="1" indent="-285750">
              <a:buFont typeface="Arial" panose="020B0604020202020204" pitchFamily="34" charset="0"/>
              <a:buChar char="•"/>
            </a:pPr>
            <a:r>
              <a:rPr lang="en-US" sz="2400" dirty="0">
                <a:solidFill>
                  <a:srgbClr val="000000"/>
                </a:solidFill>
                <a:latin typeface="PT Sans" panose="020B0503020203020204" pitchFamily="34" charset="77"/>
              </a:rPr>
              <a:t>Use loyalty to see how you engage, treat, and provide value to customers or make a loyalty/rewards based system, and/or</a:t>
            </a:r>
          </a:p>
          <a:p>
            <a:pPr marL="742950" lvl="1" indent="-285750">
              <a:buFont typeface="Arial" panose="020B0604020202020204" pitchFamily="34" charset="0"/>
              <a:buChar char="•"/>
            </a:pPr>
            <a:r>
              <a:rPr lang="en-US" sz="2400" dirty="0">
                <a:solidFill>
                  <a:srgbClr val="000000"/>
                </a:solidFill>
                <a:latin typeface="PT Sans" panose="020B0503020203020204" pitchFamily="34" charset="77"/>
              </a:rPr>
              <a:t>Evaluate add-on packages to create higher value perception.</a:t>
            </a:r>
          </a:p>
          <a:p>
            <a:pPr marL="1200150" lvl="2" indent="-285750">
              <a:buFont typeface="Arial" panose="020B0604020202020204" pitchFamily="34" charset="0"/>
              <a:buChar char="•"/>
            </a:pPr>
            <a:r>
              <a:rPr lang="en-US" sz="2400" dirty="0">
                <a:solidFill>
                  <a:srgbClr val="000000"/>
                </a:solidFill>
                <a:latin typeface="PT Sans" panose="020B0503020203020204" pitchFamily="34" charset="77"/>
              </a:rPr>
              <a:t>Tennis add-on, Fitness add-on, Combined add-on and strategically include offerings (court optimization, etc.)</a:t>
            </a:r>
          </a:p>
          <a:p>
            <a:endParaRPr lang="en-US" sz="1600" dirty="0">
              <a:solidFill>
                <a:srgbClr val="000000"/>
              </a:solidFill>
              <a:latin typeface="PT Sans" panose="020B0503020203020204" pitchFamily="34" charset="77"/>
            </a:endParaRPr>
          </a:p>
        </p:txBody>
      </p:sp>
    </p:spTree>
    <p:extLst>
      <p:ext uri="{BB962C8B-B14F-4D97-AF65-F5344CB8AC3E}">
        <p14:creationId xmlns:p14="http://schemas.microsoft.com/office/powerpoint/2010/main" val="249398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0FA2F63-73F4-A245-9883-0C01A8D7106B}"/>
              </a:ext>
            </a:extLst>
          </p:cNvPr>
          <p:cNvSpPr txBox="1"/>
          <p:nvPr/>
        </p:nvSpPr>
        <p:spPr>
          <a:xfrm>
            <a:off x="7505987" y="979585"/>
            <a:ext cx="2995625" cy="276999"/>
          </a:xfrm>
          <a:prstGeom prst="rect">
            <a:avLst/>
          </a:prstGeom>
          <a:noFill/>
        </p:spPr>
        <p:txBody>
          <a:bodyPr wrap="square" rtlCol="0">
            <a:spAutoFit/>
          </a:bodyPr>
          <a:lstStyle/>
          <a:p>
            <a:r>
              <a:rPr lang="en-US" sz="1200" dirty="0">
                <a:solidFill>
                  <a:srgbClr val="328B9B"/>
                </a:solidFill>
                <a:latin typeface="PT Sans" panose="020B0503020203020204" pitchFamily="34" charset="77"/>
              </a:rPr>
              <a:t>■</a:t>
            </a:r>
            <a:r>
              <a:rPr lang="en-US" sz="1200" dirty="0">
                <a:latin typeface="PT Sans" panose="020B0503020203020204" pitchFamily="34" charset="77"/>
              </a:rPr>
              <a:t> Revenue      </a:t>
            </a:r>
            <a:r>
              <a:rPr lang="en-US" sz="1200" dirty="0">
                <a:solidFill>
                  <a:srgbClr val="7FB13F"/>
                </a:solidFill>
                <a:latin typeface="PT Sans" panose="020B0503020203020204" pitchFamily="34" charset="77"/>
              </a:rPr>
              <a:t>■</a:t>
            </a:r>
            <a:r>
              <a:rPr lang="en-US" sz="1200" dirty="0">
                <a:latin typeface="PT Sans" panose="020B0503020203020204" pitchFamily="34" charset="77"/>
              </a:rPr>
              <a:t> Engagement</a:t>
            </a:r>
          </a:p>
        </p:txBody>
      </p:sp>
      <p:pic>
        <p:nvPicPr>
          <p:cNvPr id="34" name="Picture 33" descr="A picture containing building, door&#10;&#10;Description automatically generated">
            <a:extLst>
              <a:ext uri="{FF2B5EF4-FFF2-40B4-BE49-F238E27FC236}">
                <a16:creationId xmlns:a16="http://schemas.microsoft.com/office/drawing/2014/main" id="{D385ABEC-26DA-CB41-BF40-D9CBA8D9BD7F}"/>
              </a:ext>
            </a:extLst>
          </p:cNvPr>
          <p:cNvPicPr>
            <a:picLocks noChangeAspect="1"/>
          </p:cNvPicPr>
          <p:nvPr/>
        </p:nvPicPr>
        <p:blipFill rotWithShape="1">
          <a:blip r:embed="rId2"/>
          <a:srcRect l="53323" t="6984"/>
          <a:stretch/>
        </p:blipFill>
        <p:spPr>
          <a:xfrm>
            <a:off x="5494974" y="1383102"/>
            <a:ext cx="2995625" cy="4271568"/>
          </a:xfrm>
          <a:prstGeom prst="rect">
            <a:avLst/>
          </a:prstGeom>
        </p:spPr>
      </p:pic>
      <p:sp>
        <p:nvSpPr>
          <p:cNvPr id="35" name="TextBox 34">
            <a:extLst>
              <a:ext uri="{FF2B5EF4-FFF2-40B4-BE49-F238E27FC236}">
                <a16:creationId xmlns:a16="http://schemas.microsoft.com/office/drawing/2014/main" id="{F72B4C6E-6ECE-BF45-8809-8B5A86D52856}"/>
              </a:ext>
            </a:extLst>
          </p:cNvPr>
          <p:cNvSpPr txBox="1"/>
          <p:nvPr/>
        </p:nvSpPr>
        <p:spPr>
          <a:xfrm>
            <a:off x="674131" y="745183"/>
            <a:ext cx="4653320" cy="923330"/>
          </a:xfrm>
          <a:prstGeom prst="rect">
            <a:avLst/>
          </a:prstGeom>
          <a:noFill/>
        </p:spPr>
        <p:txBody>
          <a:bodyPr wrap="square" rtlCol="0">
            <a:spAutoFit/>
          </a:bodyPr>
          <a:lstStyle/>
          <a:p>
            <a:r>
              <a:rPr lang="en-US" b="1" dirty="0"/>
              <a:t>Revenue and Engagement in Bar are oppositely proportionate, and in Pro Shop, disproportionate</a:t>
            </a:r>
            <a:r>
              <a:rPr lang="en-US" dirty="0"/>
              <a:t>.</a:t>
            </a:r>
            <a:endParaRPr lang="en-US" sz="2000" b="1" dirty="0">
              <a:latin typeface="PT Sans" panose="020B0503020203020204" pitchFamily="34" charset="77"/>
            </a:endParaRPr>
          </a:p>
        </p:txBody>
      </p:sp>
      <p:sp>
        <p:nvSpPr>
          <p:cNvPr id="36" name="TextBox 35">
            <a:extLst>
              <a:ext uri="{FF2B5EF4-FFF2-40B4-BE49-F238E27FC236}">
                <a16:creationId xmlns:a16="http://schemas.microsoft.com/office/drawing/2014/main" id="{6A1F9C10-3A09-5C49-A156-6A11AA15D80A}"/>
              </a:ext>
            </a:extLst>
          </p:cNvPr>
          <p:cNvSpPr txBox="1"/>
          <p:nvPr/>
        </p:nvSpPr>
        <p:spPr>
          <a:xfrm>
            <a:off x="671478" y="1560579"/>
            <a:ext cx="4712165" cy="3046988"/>
          </a:xfrm>
          <a:prstGeom prst="rect">
            <a:avLst/>
          </a:prstGeom>
          <a:noFill/>
        </p:spPr>
        <p:txBody>
          <a:bodyPr wrap="square" rtlCol="0">
            <a:spAutoFit/>
          </a:bodyPr>
          <a:lstStyle/>
          <a:p>
            <a:endParaRPr lang="en-US" sz="1600" dirty="0">
              <a:latin typeface="PT Sans" panose="020B0503020203020204" pitchFamily="34" charset="77"/>
            </a:endParaRPr>
          </a:p>
          <a:p>
            <a:r>
              <a:rPr lang="en-US" sz="1600" b="1" dirty="0"/>
              <a:t>BAR. </a:t>
            </a:r>
            <a:r>
              <a:rPr lang="en-US" sz="1600" dirty="0"/>
              <a:t>While the engagement touchpoints are high (customers buy frequently), the items are priced relatively lower.</a:t>
            </a:r>
          </a:p>
          <a:p>
            <a:endParaRPr lang="en-US" sz="1600" dirty="0"/>
          </a:p>
          <a:p>
            <a:r>
              <a:rPr lang="en-US" sz="1600" b="1" dirty="0"/>
              <a:t>PRO SHOP. </a:t>
            </a:r>
            <a:r>
              <a:rPr lang="en-US" sz="1600" dirty="0"/>
              <a:t>The engagement touchpoints are not generating desired revenue. This pattern usually happens when revenue is highly affected by an abnormally-high or abnormally low-priced item. In this case, Racquets are the second highest revenue-generating item while being the second least bought item as seen in the graph below.</a:t>
            </a:r>
            <a:endParaRPr lang="en-US" sz="1400" dirty="0">
              <a:latin typeface="PT Sans" panose="020B0503020203020204" pitchFamily="34" charset="77"/>
            </a:endParaRPr>
          </a:p>
        </p:txBody>
      </p:sp>
      <p:sp>
        <p:nvSpPr>
          <p:cNvPr id="38" name="Rectangle 37">
            <a:extLst>
              <a:ext uri="{FF2B5EF4-FFF2-40B4-BE49-F238E27FC236}">
                <a16:creationId xmlns:a16="http://schemas.microsoft.com/office/drawing/2014/main" id="{B41E321F-7B72-CC43-9FE6-12D59A9BAAEB}"/>
              </a:ext>
            </a:extLst>
          </p:cNvPr>
          <p:cNvSpPr/>
          <p:nvPr/>
        </p:nvSpPr>
        <p:spPr>
          <a:xfrm>
            <a:off x="8227142" y="5685323"/>
            <a:ext cx="3204002" cy="1015663"/>
          </a:xfrm>
          <a:prstGeom prst="rect">
            <a:avLst/>
          </a:prstGeom>
        </p:spPr>
        <p:txBody>
          <a:bodyPr wrap="square">
            <a:spAutoFit/>
          </a:bodyPr>
          <a:lstStyle/>
          <a:p>
            <a:r>
              <a:rPr lang="en-US" sz="1200" dirty="0">
                <a:solidFill>
                  <a:schemeClr val="bg1">
                    <a:lumMod val="50000"/>
                  </a:schemeClr>
                </a:solidFill>
              </a:rPr>
              <a:t>Note: the graph shows revenue and engagement on the same scale. If the engagement and revenue are proportionate to each other, engagement line sits just below revenue line and roughly follows the same movement.</a:t>
            </a:r>
          </a:p>
        </p:txBody>
      </p:sp>
      <p:sp>
        <p:nvSpPr>
          <p:cNvPr id="40" name="TextBox 39">
            <a:extLst>
              <a:ext uri="{FF2B5EF4-FFF2-40B4-BE49-F238E27FC236}">
                <a16:creationId xmlns:a16="http://schemas.microsoft.com/office/drawing/2014/main" id="{1FB15DDA-5F60-9C41-BE9F-C3A6F544ABF0}"/>
              </a:ext>
            </a:extLst>
          </p:cNvPr>
          <p:cNvSpPr txBox="1"/>
          <p:nvPr/>
        </p:nvSpPr>
        <p:spPr>
          <a:xfrm>
            <a:off x="5387772" y="709325"/>
            <a:ext cx="6043371" cy="307777"/>
          </a:xfrm>
          <a:prstGeom prst="rect">
            <a:avLst/>
          </a:prstGeom>
          <a:noFill/>
        </p:spPr>
        <p:txBody>
          <a:bodyPr wrap="square" rtlCol="0">
            <a:spAutoFit/>
          </a:bodyPr>
          <a:lstStyle/>
          <a:p>
            <a:pPr algn="ctr"/>
            <a:r>
              <a:rPr lang="en-US" sz="1400" b="1" dirty="0">
                <a:solidFill>
                  <a:srgbClr val="328B9B"/>
                </a:solidFill>
                <a:latin typeface="PT Sans" panose="020B0503020203020204" pitchFamily="34" charset="77"/>
              </a:rPr>
              <a:t>Scaled Representation of Revenue and Engagement</a:t>
            </a:r>
          </a:p>
        </p:txBody>
      </p:sp>
      <p:pic>
        <p:nvPicPr>
          <p:cNvPr id="41" name="Picture 40" descr="A picture containing building, door&#10;&#10;Description automatically generated">
            <a:extLst>
              <a:ext uri="{FF2B5EF4-FFF2-40B4-BE49-F238E27FC236}">
                <a16:creationId xmlns:a16="http://schemas.microsoft.com/office/drawing/2014/main" id="{E84109F9-60BE-A041-B5E7-2CD00D95CF25}"/>
              </a:ext>
            </a:extLst>
          </p:cNvPr>
          <p:cNvPicPr>
            <a:picLocks noChangeAspect="1"/>
          </p:cNvPicPr>
          <p:nvPr/>
        </p:nvPicPr>
        <p:blipFill rotWithShape="1">
          <a:blip r:embed="rId2"/>
          <a:srcRect t="6984" r="53323"/>
          <a:stretch/>
        </p:blipFill>
        <p:spPr>
          <a:xfrm>
            <a:off x="8601930" y="1343085"/>
            <a:ext cx="2995625" cy="4271568"/>
          </a:xfrm>
          <a:prstGeom prst="rect">
            <a:avLst/>
          </a:prstGeom>
        </p:spPr>
      </p:pic>
      <p:pic>
        <p:nvPicPr>
          <p:cNvPr id="43" name="Picture 42" descr="A picture containing sitting, table, clock&#10;&#10;Description automatically generated">
            <a:extLst>
              <a:ext uri="{FF2B5EF4-FFF2-40B4-BE49-F238E27FC236}">
                <a16:creationId xmlns:a16="http://schemas.microsoft.com/office/drawing/2014/main" id="{5DE30618-6BAC-FE4D-A756-41319ADE1360}"/>
              </a:ext>
            </a:extLst>
          </p:cNvPr>
          <p:cNvPicPr>
            <a:picLocks noChangeAspect="1"/>
          </p:cNvPicPr>
          <p:nvPr/>
        </p:nvPicPr>
        <p:blipFill>
          <a:blip r:embed="rId3"/>
          <a:stretch>
            <a:fillRect/>
          </a:stretch>
        </p:blipFill>
        <p:spPr>
          <a:xfrm>
            <a:off x="756516" y="4712318"/>
            <a:ext cx="4714279" cy="1876612"/>
          </a:xfrm>
          <a:prstGeom prst="rect">
            <a:avLst/>
          </a:prstGeom>
        </p:spPr>
      </p:pic>
      <p:sp>
        <p:nvSpPr>
          <p:cNvPr id="46" name="Rectangle 45">
            <a:extLst>
              <a:ext uri="{FF2B5EF4-FFF2-40B4-BE49-F238E27FC236}">
                <a16:creationId xmlns:a16="http://schemas.microsoft.com/office/drawing/2014/main" id="{CA2770CF-CE0E-574F-B559-D6DD99C18E38}"/>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47" name="TextBox 46">
            <a:extLst>
              <a:ext uri="{FF2B5EF4-FFF2-40B4-BE49-F238E27FC236}">
                <a16:creationId xmlns:a16="http://schemas.microsoft.com/office/drawing/2014/main" id="{0468F278-2E87-5A48-B754-62D06F15AE24}"/>
              </a:ext>
            </a:extLst>
          </p:cNvPr>
          <p:cNvSpPr txBox="1"/>
          <p:nvPr/>
        </p:nvSpPr>
        <p:spPr>
          <a:xfrm>
            <a:off x="245191" y="106046"/>
            <a:ext cx="6022258"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TREND &amp; SEASONALITY</a:t>
            </a:r>
          </a:p>
        </p:txBody>
      </p:sp>
    </p:spTree>
    <p:extLst>
      <p:ext uri="{BB962C8B-B14F-4D97-AF65-F5344CB8AC3E}">
        <p14:creationId xmlns:p14="http://schemas.microsoft.com/office/powerpoint/2010/main" val="1929151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C47031F-0507-CB44-9C06-D52E850EAD7A}"/>
              </a:ext>
            </a:extLst>
          </p:cNvPr>
          <p:cNvSpPr/>
          <p:nvPr/>
        </p:nvSpPr>
        <p:spPr>
          <a:xfrm>
            <a:off x="4864692" y="2470866"/>
            <a:ext cx="2771775" cy="300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PT Sans" panose="020B0503020203020204" pitchFamily="34" charset="77"/>
            </a:endParaRPr>
          </a:p>
        </p:txBody>
      </p:sp>
      <p:sp>
        <p:nvSpPr>
          <p:cNvPr id="14" name="TextBox 13">
            <a:extLst>
              <a:ext uri="{FF2B5EF4-FFF2-40B4-BE49-F238E27FC236}">
                <a16:creationId xmlns:a16="http://schemas.microsoft.com/office/drawing/2014/main" id="{70FA2F63-73F4-A245-9883-0C01A8D7106B}"/>
              </a:ext>
            </a:extLst>
          </p:cNvPr>
          <p:cNvSpPr txBox="1"/>
          <p:nvPr/>
        </p:nvSpPr>
        <p:spPr>
          <a:xfrm>
            <a:off x="777438" y="6287358"/>
            <a:ext cx="4957763" cy="276999"/>
          </a:xfrm>
          <a:prstGeom prst="rect">
            <a:avLst/>
          </a:prstGeom>
          <a:noFill/>
        </p:spPr>
        <p:txBody>
          <a:bodyPr wrap="square" rtlCol="0">
            <a:spAutoFit/>
          </a:bodyPr>
          <a:lstStyle/>
          <a:p>
            <a:r>
              <a:rPr lang="en-US" sz="1200" dirty="0">
                <a:solidFill>
                  <a:schemeClr val="bg1">
                    <a:lumMod val="65000"/>
                  </a:schemeClr>
                </a:solidFill>
                <a:latin typeface="PT Sans" panose="020B0503020203020204" pitchFamily="34" charset="77"/>
              </a:rPr>
              <a:t>■ </a:t>
            </a:r>
            <a:r>
              <a:rPr lang="en-US" sz="1200" dirty="0">
                <a:latin typeface="PT Sans" panose="020B0503020203020204" pitchFamily="34" charset="77"/>
              </a:rPr>
              <a:t>Actual Revenue     </a:t>
            </a:r>
            <a:r>
              <a:rPr lang="en-US" sz="1200" dirty="0">
                <a:solidFill>
                  <a:srgbClr val="328B9B"/>
                </a:solidFill>
                <a:latin typeface="PT Sans" panose="020B0503020203020204" pitchFamily="34" charset="77"/>
              </a:rPr>
              <a:t>■</a:t>
            </a:r>
            <a:r>
              <a:rPr lang="en-US" sz="1200" dirty="0">
                <a:latin typeface="PT Sans" panose="020B0503020203020204" pitchFamily="34" charset="77"/>
              </a:rPr>
              <a:t> Revenue      </a:t>
            </a:r>
            <a:r>
              <a:rPr lang="en-US" sz="1200" dirty="0">
                <a:solidFill>
                  <a:srgbClr val="7FB13F"/>
                </a:solidFill>
                <a:latin typeface="PT Sans" panose="020B0503020203020204" pitchFamily="34" charset="77"/>
              </a:rPr>
              <a:t>■</a:t>
            </a:r>
            <a:r>
              <a:rPr lang="en-US" sz="1200" dirty="0">
                <a:latin typeface="PT Sans" panose="020B0503020203020204" pitchFamily="34" charset="77"/>
              </a:rPr>
              <a:t> Engagement</a:t>
            </a:r>
          </a:p>
        </p:txBody>
      </p:sp>
      <p:sp>
        <p:nvSpPr>
          <p:cNvPr id="17" name="TextBox 16">
            <a:extLst>
              <a:ext uri="{FF2B5EF4-FFF2-40B4-BE49-F238E27FC236}">
                <a16:creationId xmlns:a16="http://schemas.microsoft.com/office/drawing/2014/main" id="{63316B00-16E2-AE47-9BB9-180EACDD577C}"/>
              </a:ext>
            </a:extLst>
          </p:cNvPr>
          <p:cNvSpPr txBox="1"/>
          <p:nvPr/>
        </p:nvSpPr>
        <p:spPr>
          <a:xfrm>
            <a:off x="859457" y="833526"/>
            <a:ext cx="4444582" cy="707886"/>
          </a:xfrm>
          <a:prstGeom prst="rect">
            <a:avLst/>
          </a:prstGeom>
          <a:noFill/>
        </p:spPr>
        <p:txBody>
          <a:bodyPr wrap="square" rtlCol="0">
            <a:spAutoFit/>
          </a:bodyPr>
          <a:lstStyle/>
          <a:p>
            <a:r>
              <a:rPr lang="en-US" sz="2000" b="1" dirty="0">
                <a:latin typeface="PT Sans" panose="020B0503020203020204" pitchFamily="34" charset="77"/>
              </a:rPr>
              <a:t>Tennis revenue is </a:t>
            </a:r>
            <a:r>
              <a:rPr lang="en-US" sz="2000" b="1" dirty="0" err="1">
                <a:latin typeface="PT Sans" panose="020B0503020203020204" pitchFamily="34" charset="77"/>
              </a:rPr>
              <a:t>uptrending</a:t>
            </a:r>
            <a:r>
              <a:rPr lang="en-US" sz="2000" b="1" dirty="0">
                <a:latin typeface="PT Sans" panose="020B0503020203020204" pitchFamily="34" charset="77"/>
              </a:rPr>
              <a:t>, while engagement is </a:t>
            </a:r>
            <a:r>
              <a:rPr lang="en-US" sz="2000" b="1" dirty="0" err="1">
                <a:latin typeface="PT Sans" panose="020B0503020203020204" pitchFamily="34" charset="77"/>
              </a:rPr>
              <a:t>downtrending</a:t>
            </a:r>
            <a:r>
              <a:rPr lang="en-US" sz="2000" b="1" dirty="0">
                <a:latin typeface="PT Sans" panose="020B0503020203020204" pitchFamily="34" charset="77"/>
              </a:rPr>
              <a:t>. </a:t>
            </a:r>
          </a:p>
        </p:txBody>
      </p:sp>
      <p:pic>
        <p:nvPicPr>
          <p:cNvPr id="20" name="Picture 19">
            <a:extLst>
              <a:ext uri="{FF2B5EF4-FFF2-40B4-BE49-F238E27FC236}">
                <a16:creationId xmlns:a16="http://schemas.microsoft.com/office/drawing/2014/main" id="{6749D635-AAAA-EA49-BC52-FA829CBB788F}"/>
              </a:ext>
            </a:extLst>
          </p:cNvPr>
          <p:cNvPicPr>
            <a:picLocks noChangeAspect="1"/>
          </p:cNvPicPr>
          <p:nvPr/>
        </p:nvPicPr>
        <p:blipFill rotWithShape="1">
          <a:blip r:embed="rId2"/>
          <a:srcRect l="53575" r="9037" b="5783"/>
          <a:stretch/>
        </p:blipFill>
        <p:spPr>
          <a:xfrm>
            <a:off x="6413645" y="3393003"/>
            <a:ext cx="4490130" cy="3171354"/>
          </a:xfrm>
          <a:prstGeom prst="rect">
            <a:avLst/>
          </a:prstGeom>
        </p:spPr>
      </p:pic>
      <p:graphicFrame>
        <p:nvGraphicFramePr>
          <p:cNvPr id="22" name="Table 21">
            <a:extLst>
              <a:ext uri="{FF2B5EF4-FFF2-40B4-BE49-F238E27FC236}">
                <a16:creationId xmlns:a16="http://schemas.microsoft.com/office/drawing/2014/main" id="{D5216877-4D51-DE49-A84C-74E97E6F8437}"/>
              </a:ext>
            </a:extLst>
          </p:cNvPr>
          <p:cNvGraphicFramePr>
            <a:graphicFrameLocks noGrp="1"/>
          </p:cNvGraphicFramePr>
          <p:nvPr>
            <p:extLst>
              <p:ext uri="{D42A27DB-BD31-4B8C-83A1-F6EECF244321}">
                <p14:modId xmlns:p14="http://schemas.microsoft.com/office/powerpoint/2010/main" val="3776723"/>
              </p:ext>
            </p:extLst>
          </p:nvPr>
        </p:nvGraphicFramePr>
        <p:xfrm>
          <a:off x="901571" y="2771039"/>
          <a:ext cx="3573863" cy="1935480"/>
        </p:xfrm>
        <a:graphic>
          <a:graphicData uri="http://schemas.openxmlformats.org/drawingml/2006/table">
            <a:tbl>
              <a:tblPr/>
              <a:tblGrid>
                <a:gridCol w="902506">
                  <a:extLst>
                    <a:ext uri="{9D8B030D-6E8A-4147-A177-3AD203B41FA5}">
                      <a16:colId xmlns:a16="http://schemas.microsoft.com/office/drawing/2014/main" val="2889918965"/>
                    </a:ext>
                  </a:extLst>
                </a:gridCol>
                <a:gridCol w="1307072">
                  <a:extLst>
                    <a:ext uri="{9D8B030D-6E8A-4147-A177-3AD203B41FA5}">
                      <a16:colId xmlns:a16="http://schemas.microsoft.com/office/drawing/2014/main" val="3154061344"/>
                    </a:ext>
                  </a:extLst>
                </a:gridCol>
                <a:gridCol w="1364285">
                  <a:extLst>
                    <a:ext uri="{9D8B030D-6E8A-4147-A177-3AD203B41FA5}">
                      <a16:colId xmlns:a16="http://schemas.microsoft.com/office/drawing/2014/main" val="1667644350"/>
                    </a:ext>
                  </a:extLst>
                </a:gridCol>
              </a:tblGrid>
              <a:tr h="397748">
                <a:tc>
                  <a:txBody>
                    <a:bodyPr/>
                    <a:lstStyle/>
                    <a:p>
                      <a:pPr rtl="0" fontAlgn="b"/>
                      <a:r>
                        <a:rPr lang="en-US" sz="1600" b="1" dirty="0">
                          <a:effectLst/>
                          <a:latin typeface="PT Sans" panose="020B0503020203020204" pitchFamily="34" charset="77"/>
                        </a:rPr>
                        <a:t>Year</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1" dirty="0">
                          <a:effectLst/>
                          <a:latin typeface="PT Sans" panose="020B0503020203020204" pitchFamily="34" charset="77"/>
                        </a:rPr>
                        <a:t>Revenue</a:t>
                      </a:r>
                    </a:p>
                    <a:p>
                      <a:pPr rtl="0" fontAlgn="b"/>
                      <a:r>
                        <a:rPr lang="en-US" sz="1600" b="1" dirty="0">
                          <a:effectLst/>
                          <a:latin typeface="PT Sans" panose="020B0503020203020204" pitchFamily="34" charset="77"/>
                        </a:rPr>
                        <a:t>% change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US" sz="1600" b="1" dirty="0">
                          <a:effectLst/>
                          <a:latin typeface="PT Sans" panose="020B0503020203020204" pitchFamily="34" charset="77"/>
                        </a:rPr>
                        <a:t>Engagement</a:t>
                      </a:r>
                    </a:p>
                    <a:p>
                      <a:pPr rtl="0" fontAlgn="b"/>
                      <a:r>
                        <a:rPr lang="en-US" sz="1600" b="1" dirty="0">
                          <a:effectLst/>
                          <a:latin typeface="PT Sans" panose="020B0503020203020204" pitchFamily="34" charset="77"/>
                        </a:rPr>
                        <a:t>% change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98762770"/>
                  </a:ext>
                </a:extLst>
              </a:tr>
              <a:tr h="222146">
                <a:tc>
                  <a:txBody>
                    <a:bodyPr/>
                    <a:lstStyle/>
                    <a:p>
                      <a:pPr rtl="0" fontAlgn="b"/>
                      <a:r>
                        <a:rPr lang="en-US" sz="1600" dirty="0">
                          <a:effectLst/>
                          <a:latin typeface="PT Sans" panose="020B0503020203020204" pitchFamily="34" charset="77"/>
                        </a:rPr>
                        <a:t>2015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i="1" dirty="0">
                          <a:effectLst/>
                          <a:latin typeface="PT Sans" panose="020B0503020203020204" pitchFamily="34" charset="77"/>
                        </a:rPr>
                        <a:t>baseline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i="1" dirty="0">
                          <a:effectLst/>
                          <a:latin typeface="PT Sans" panose="020B0503020203020204" pitchFamily="34" charset="77"/>
                        </a:rPr>
                        <a:t>baseline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453954126"/>
                  </a:ext>
                </a:extLst>
              </a:tr>
              <a:tr h="222146">
                <a:tc>
                  <a:txBody>
                    <a:bodyPr/>
                    <a:lstStyle/>
                    <a:p>
                      <a:pPr rtl="0" fontAlgn="b"/>
                      <a:r>
                        <a:rPr lang="en-US" sz="1600">
                          <a:effectLst/>
                          <a:latin typeface="PT Sans" panose="020B0503020203020204" pitchFamily="34" charset="77"/>
                        </a:rPr>
                        <a:t>2016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dirty="0">
                          <a:solidFill>
                            <a:srgbClr val="7FB13F"/>
                          </a:solidFill>
                          <a:effectLst/>
                          <a:latin typeface="PT Sans" panose="020B0503020203020204" pitchFamily="34" charset="77"/>
                        </a:rPr>
                        <a:t>+0.48%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dirty="0">
                          <a:solidFill>
                            <a:srgbClr val="7FB13F"/>
                          </a:solidFill>
                          <a:effectLst/>
                          <a:latin typeface="PT Sans" panose="020B0503020203020204" pitchFamily="34" charset="77"/>
                        </a:rPr>
                        <a:t>+5.64%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14854004"/>
                  </a:ext>
                </a:extLst>
              </a:tr>
              <a:tr h="222146">
                <a:tc>
                  <a:txBody>
                    <a:bodyPr/>
                    <a:lstStyle/>
                    <a:p>
                      <a:pPr rtl="0" fontAlgn="b"/>
                      <a:r>
                        <a:rPr lang="en-US" sz="1600" dirty="0">
                          <a:effectLst/>
                          <a:latin typeface="PT Sans" panose="020B0503020203020204" pitchFamily="34" charset="77"/>
                        </a:rPr>
                        <a:t>2017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dirty="0">
                          <a:solidFill>
                            <a:srgbClr val="DC143C"/>
                          </a:solidFill>
                          <a:effectLst/>
                          <a:latin typeface="PT Sans" panose="020B0503020203020204" pitchFamily="34" charset="77"/>
                        </a:rPr>
                        <a:t>-0.68%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dirty="0">
                          <a:solidFill>
                            <a:srgbClr val="DC143C"/>
                          </a:solidFill>
                          <a:effectLst/>
                          <a:latin typeface="PT Sans" panose="020B0503020203020204" pitchFamily="34" charset="77"/>
                        </a:rPr>
                        <a:t>-2.50%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28409233"/>
                  </a:ext>
                </a:extLst>
              </a:tr>
              <a:tr h="222146">
                <a:tc>
                  <a:txBody>
                    <a:bodyPr/>
                    <a:lstStyle/>
                    <a:p>
                      <a:pPr rtl="0" fontAlgn="b"/>
                      <a:r>
                        <a:rPr lang="en-US" sz="1600">
                          <a:effectLst/>
                          <a:latin typeface="PT Sans" panose="020B0503020203020204" pitchFamily="34" charset="77"/>
                        </a:rPr>
                        <a:t>2018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dirty="0">
                          <a:solidFill>
                            <a:srgbClr val="7FB13F"/>
                          </a:solidFill>
                          <a:effectLst/>
                          <a:latin typeface="PT Sans" panose="020B0503020203020204" pitchFamily="34" charset="77"/>
                        </a:rPr>
                        <a:t>+8.99%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dirty="0">
                          <a:solidFill>
                            <a:srgbClr val="DC143C"/>
                          </a:solidFill>
                          <a:effectLst/>
                          <a:latin typeface="PT Sans" panose="020B0503020203020204" pitchFamily="34" charset="77"/>
                        </a:rPr>
                        <a:t>-6.77%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12117877"/>
                  </a:ext>
                </a:extLst>
              </a:tr>
              <a:tr h="0">
                <a:tc>
                  <a:txBody>
                    <a:bodyPr/>
                    <a:lstStyle/>
                    <a:p>
                      <a:pPr rtl="0" fontAlgn="b"/>
                      <a:r>
                        <a:rPr lang="en-US" sz="1600">
                          <a:effectLst/>
                          <a:latin typeface="PT Sans" panose="020B0503020203020204" pitchFamily="34" charset="77"/>
                        </a:rPr>
                        <a:t>2019</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dirty="0">
                          <a:solidFill>
                            <a:srgbClr val="7FB13F"/>
                          </a:solidFill>
                          <a:effectLst/>
                          <a:latin typeface="PT Sans" panose="020B0503020203020204" pitchFamily="34" charset="77"/>
                        </a:rPr>
                        <a:t>+9.42%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r" rtl="0" fontAlgn="b"/>
                      <a:r>
                        <a:rPr lang="en-US" sz="1600" dirty="0">
                          <a:solidFill>
                            <a:srgbClr val="7FB13F"/>
                          </a:solidFill>
                          <a:effectLst/>
                          <a:latin typeface="PT Sans" panose="020B0503020203020204" pitchFamily="34" charset="77"/>
                        </a:rPr>
                        <a:t>+4.22%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11460398"/>
                  </a:ext>
                </a:extLst>
              </a:tr>
            </a:tbl>
          </a:graphicData>
        </a:graphic>
      </p:graphicFrame>
      <p:sp>
        <p:nvSpPr>
          <p:cNvPr id="23" name="TextBox 22">
            <a:extLst>
              <a:ext uri="{FF2B5EF4-FFF2-40B4-BE49-F238E27FC236}">
                <a16:creationId xmlns:a16="http://schemas.microsoft.com/office/drawing/2014/main" id="{4D4D5B06-F440-B84D-BA4B-8E78031D2ED0}"/>
              </a:ext>
            </a:extLst>
          </p:cNvPr>
          <p:cNvSpPr txBox="1"/>
          <p:nvPr/>
        </p:nvSpPr>
        <p:spPr>
          <a:xfrm>
            <a:off x="824104" y="1594116"/>
            <a:ext cx="4180334" cy="830997"/>
          </a:xfrm>
          <a:prstGeom prst="rect">
            <a:avLst/>
          </a:prstGeom>
          <a:noFill/>
        </p:spPr>
        <p:txBody>
          <a:bodyPr wrap="square" rtlCol="0">
            <a:spAutoFit/>
          </a:bodyPr>
          <a:lstStyle/>
          <a:p>
            <a:r>
              <a:rPr lang="en-US" sz="1600" dirty="0">
                <a:latin typeface="PT Sans" panose="020B0503020203020204" pitchFamily="34" charset="77"/>
              </a:rPr>
              <a:t>Tennis engagement fell in 2017 through 2018, but has picked up in 2019. Revenue rise does not reflect engagement increase.</a:t>
            </a:r>
          </a:p>
        </p:txBody>
      </p:sp>
      <p:sp>
        <p:nvSpPr>
          <p:cNvPr id="25" name="TextBox 24">
            <a:extLst>
              <a:ext uri="{FF2B5EF4-FFF2-40B4-BE49-F238E27FC236}">
                <a16:creationId xmlns:a16="http://schemas.microsoft.com/office/drawing/2014/main" id="{E021A50B-613A-2B46-9283-EB38DF2299B4}"/>
              </a:ext>
            </a:extLst>
          </p:cNvPr>
          <p:cNvSpPr txBox="1"/>
          <p:nvPr/>
        </p:nvSpPr>
        <p:spPr>
          <a:xfrm rot="5400000">
            <a:off x="6688490" y="3426251"/>
            <a:ext cx="8896100" cy="307777"/>
          </a:xfrm>
          <a:prstGeom prst="rect">
            <a:avLst/>
          </a:prstGeom>
          <a:noFill/>
        </p:spPr>
        <p:txBody>
          <a:bodyPr wrap="square" rtlCol="0">
            <a:spAutoFit/>
          </a:bodyPr>
          <a:lstStyle/>
          <a:p>
            <a:pPr algn="ctr"/>
            <a:r>
              <a:rPr lang="en-US" sz="1400" b="1" dirty="0">
                <a:solidFill>
                  <a:srgbClr val="328B9B"/>
                </a:solidFill>
                <a:latin typeface="PT Sans" panose="020B0503020203020204" pitchFamily="34" charset="77"/>
              </a:rPr>
              <a:t>Year Over Year Trend in Revenue and Engagement of Product Categories</a:t>
            </a:r>
          </a:p>
        </p:txBody>
      </p:sp>
      <p:pic>
        <p:nvPicPr>
          <p:cNvPr id="29" name="Picture 28">
            <a:extLst>
              <a:ext uri="{FF2B5EF4-FFF2-40B4-BE49-F238E27FC236}">
                <a16:creationId xmlns:a16="http://schemas.microsoft.com/office/drawing/2014/main" id="{AE12F833-EF71-F744-97AA-15C8FAABEAA6}"/>
              </a:ext>
            </a:extLst>
          </p:cNvPr>
          <p:cNvPicPr>
            <a:picLocks noChangeAspect="1"/>
          </p:cNvPicPr>
          <p:nvPr/>
        </p:nvPicPr>
        <p:blipFill rotWithShape="1">
          <a:blip r:embed="rId2"/>
          <a:srcRect l="10200" t="7026" r="50836" b="5783"/>
          <a:stretch/>
        </p:blipFill>
        <p:spPr>
          <a:xfrm>
            <a:off x="6267449" y="617257"/>
            <a:ext cx="4724169" cy="2962883"/>
          </a:xfrm>
          <a:prstGeom prst="rect">
            <a:avLst/>
          </a:prstGeom>
        </p:spPr>
      </p:pic>
      <p:cxnSp>
        <p:nvCxnSpPr>
          <p:cNvPr id="30" name="Elbow Connector 29">
            <a:extLst>
              <a:ext uri="{FF2B5EF4-FFF2-40B4-BE49-F238E27FC236}">
                <a16:creationId xmlns:a16="http://schemas.microsoft.com/office/drawing/2014/main" id="{9F338B47-8F6E-4342-A994-2A11DEECE143}"/>
              </a:ext>
            </a:extLst>
          </p:cNvPr>
          <p:cNvCxnSpPr>
            <a:cxnSpLocks/>
            <a:endCxn id="29" idx="1"/>
          </p:cNvCxnSpPr>
          <p:nvPr/>
        </p:nvCxnSpPr>
        <p:spPr>
          <a:xfrm flipV="1">
            <a:off x="4615156" y="2098699"/>
            <a:ext cx="1652293" cy="1647512"/>
          </a:xfrm>
          <a:prstGeom prst="bentConnector3">
            <a:avLst>
              <a:gd name="adj1" fmla="val 50000"/>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6DD6BD5-BB56-E14F-8C39-CAA0896AC824}"/>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31" name="TextBox 30">
            <a:extLst>
              <a:ext uri="{FF2B5EF4-FFF2-40B4-BE49-F238E27FC236}">
                <a16:creationId xmlns:a16="http://schemas.microsoft.com/office/drawing/2014/main" id="{8886D617-399F-524C-B693-6195918C0966}"/>
              </a:ext>
            </a:extLst>
          </p:cNvPr>
          <p:cNvSpPr txBox="1"/>
          <p:nvPr/>
        </p:nvSpPr>
        <p:spPr>
          <a:xfrm>
            <a:off x="245191" y="106046"/>
            <a:ext cx="6022258"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TREND &amp; SEASONALITY</a:t>
            </a:r>
          </a:p>
        </p:txBody>
      </p:sp>
    </p:spTree>
    <p:extLst>
      <p:ext uri="{BB962C8B-B14F-4D97-AF65-F5344CB8AC3E}">
        <p14:creationId xmlns:p14="http://schemas.microsoft.com/office/powerpoint/2010/main" val="112609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A screen shot of a cage&#10;&#10;Description automatically generated">
            <a:extLst>
              <a:ext uri="{FF2B5EF4-FFF2-40B4-BE49-F238E27FC236}">
                <a16:creationId xmlns:a16="http://schemas.microsoft.com/office/drawing/2014/main" id="{D24F43C4-B1A9-144F-891C-FF1004BF8337}"/>
              </a:ext>
            </a:extLst>
          </p:cNvPr>
          <p:cNvPicPr>
            <a:picLocks noChangeAspect="1"/>
          </p:cNvPicPr>
          <p:nvPr/>
        </p:nvPicPr>
        <p:blipFill rotWithShape="1">
          <a:blip r:embed="rId2"/>
          <a:srcRect l="2958"/>
          <a:stretch/>
        </p:blipFill>
        <p:spPr>
          <a:xfrm>
            <a:off x="508582" y="3993073"/>
            <a:ext cx="7119727" cy="2622875"/>
          </a:xfrm>
          <a:prstGeom prst="rect">
            <a:avLst/>
          </a:prstGeom>
        </p:spPr>
      </p:pic>
      <p:pic>
        <p:nvPicPr>
          <p:cNvPr id="22" name="Picture 21" descr="A picture containing screen, game&#10;&#10;Description automatically generated">
            <a:extLst>
              <a:ext uri="{FF2B5EF4-FFF2-40B4-BE49-F238E27FC236}">
                <a16:creationId xmlns:a16="http://schemas.microsoft.com/office/drawing/2014/main" id="{A800A5E9-9BCD-A84B-ADBD-9CB2280287DC}"/>
              </a:ext>
            </a:extLst>
          </p:cNvPr>
          <p:cNvPicPr>
            <a:picLocks noChangeAspect="1"/>
          </p:cNvPicPr>
          <p:nvPr/>
        </p:nvPicPr>
        <p:blipFill rotWithShape="1">
          <a:blip r:embed="rId3"/>
          <a:srcRect l="2958"/>
          <a:stretch/>
        </p:blipFill>
        <p:spPr>
          <a:xfrm>
            <a:off x="508582" y="976024"/>
            <a:ext cx="7119727" cy="2659559"/>
          </a:xfrm>
          <a:prstGeom prst="rect">
            <a:avLst/>
          </a:prstGeom>
        </p:spPr>
      </p:pic>
      <p:sp>
        <p:nvSpPr>
          <p:cNvPr id="34" name="TextBox 33">
            <a:extLst>
              <a:ext uri="{FF2B5EF4-FFF2-40B4-BE49-F238E27FC236}">
                <a16:creationId xmlns:a16="http://schemas.microsoft.com/office/drawing/2014/main" id="{1F0ED034-6977-7A4A-9818-144900CF9B03}"/>
              </a:ext>
            </a:extLst>
          </p:cNvPr>
          <p:cNvSpPr txBox="1"/>
          <p:nvPr/>
        </p:nvSpPr>
        <p:spPr>
          <a:xfrm>
            <a:off x="8217765" y="842398"/>
            <a:ext cx="3149482" cy="2862322"/>
          </a:xfrm>
          <a:prstGeom prst="rect">
            <a:avLst/>
          </a:prstGeom>
          <a:noFill/>
        </p:spPr>
        <p:txBody>
          <a:bodyPr wrap="square" rtlCol="0">
            <a:spAutoFit/>
          </a:bodyPr>
          <a:lstStyle/>
          <a:p>
            <a:r>
              <a:rPr lang="en-US" sz="2000" b="1" dirty="0">
                <a:latin typeface="PT Sans" panose="020B0503020203020204" pitchFamily="34" charset="77"/>
              </a:rPr>
              <a:t>The following graphs (1-6) show the </a:t>
            </a:r>
            <a:r>
              <a:rPr lang="en-US" sz="2000" b="1" dirty="0">
                <a:solidFill>
                  <a:srgbClr val="328B9B"/>
                </a:solidFill>
                <a:latin typeface="PT Sans" panose="020B0503020203020204" pitchFamily="34" charset="77"/>
              </a:rPr>
              <a:t>decomposed monthly seasonality </a:t>
            </a:r>
            <a:r>
              <a:rPr lang="en-US" sz="2000" b="1" dirty="0">
                <a:latin typeface="PT Sans" panose="020B0503020203020204" pitchFamily="34" charset="77"/>
              </a:rPr>
              <a:t>for each category. Decomposed seasonality is revealed when trend and residual patterns are stripped from actual observations.</a:t>
            </a:r>
          </a:p>
        </p:txBody>
      </p:sp>
      <p:sp>
        <p:nvSpPr>
          <p:cNvPr id="35" name="TextBox 34">
            <a:extLst>
              <a:ext uri="{FF2B5EF4-FFF2-40B4-BE49-F238E27FC236}">
                <a16:creationId xmlns:a16="http://schemas.microsoft.com/office/drawing/2014/main" id="{508571B4-6B84-5F49-A83A-5C8003F97219}"/>
              </a:ext>
            </a:extLst>
          </p:cNvPr>
          <p:cNvSpPr txBox="1"/>
          <p:nvPr/>
        </p:nvSpPr>
        <p:spPr>
          <a:xfrm>
            <a:off x="8217766" y="3937568"/>
            <a:ext cx="3149481" cy="830997"/>
          </a:xfrm>
          <a:prstGeom prst="rect">
            <a:avLst/>
          </a:prstGeom>
          <a:noFill/>
        </p:spPr>
        <p:txBody>
          <a:bodyPr wrap="square" rtlCol="0">
            <a:spAutoFit/>
          </a:bodyPr>
          <a:lstStyle/>
          <a:p>
            <a:r>
              <a:rPr lang="en-US" sz="1600" b="1" dirty="0">
                <a:latin typeface="PT Sans" panose="020B0503020203020204" pitchFamily="34" charset="77"/>
              </a:rPr>
              <a:t>ADMIN. </a:t>
            </a:r>
            <a:r>
              <a:rPr lang="en-US" sz="1600" dirty="0">
                <a:latin typeface="PT Sans" panose="020B0503020203020204" pitchFamily="34" charset="77"/>
              </a:rPr>
              <a:t>Admin peaks in the first two month of the year and declines in the last three months.</a:t>
            </a:r>
          </a:p>
        </p:txBody>
      </p:sp>
      <p:sp>
        <p:nvSpPr>
          <p:cNvPr id="36" name="TextBox 35">
            <a:extLst>
              <a:ext uri="{FF2B5EF4-FFF2-40B4-BE49-F238E27FC236}">
                <a16:creationId xmlns:a16="http://schemas.microsoft.com/office/drawing/2014/main" id="{83A5ECC3-3142-E64E-AE98-F34C19478D71}"/>
              </a:ext>
            </a:extLst>
          </p:cNvPr>
          <p:cNvSpPr txBox="1"/>
          <p:nvPr/>
        </p:nvSpPr>
        <p:spPr>
          <a:xfrm>
            <a:off x="8217765" y="5461629"/>
            <a:ext cx="3149481" cy="1077218"/>
          </a:xfrm>
          <a:prstGeom prst="rect">
            <a:avLst/>
          </a:prstGeom>
          <a:noFill/>
        </p:spPr>
        <p:txBody>
          <a:bodyPr wrap="square" rtlCol="0">
            <a:spAutoFit/>
          </a:bodyPr>
          <a:lstStyle/>
          <a:p>
            <a:r>
              <a:rPr lang="en-US" sz="1600" b="1" dirty="0">
                <a:latin typeface="PT Sans" panose="020B0503020203020204" pitchFamily="34" charset="77"/>
              </a:rPr>
              <a:t>BAR. </a:t>
            </a:r>
            <a:r>
              <a:rPr lang="en-US" sz="1600" dirty="0">
                <a:latin typeface="PT Sans" panose="020B0503020203020204" pitchFamily="34" charset="77"/>
              </a:rPr>
              <a:t>Bar revenue follows tri-season (Spring-Summer-Fall/Winter) pattern with Summer being the peak.</a:t>
            </a:r>
          </a:p>
        </p:txBody>
      </p:sp>
      <p:cxnSp>
        <p:nvCxnSpPr>
          <p:cNvPr id="40" name="Elbow Connector 39">
            <a:extLst>
              <a:ext uri="{FF2B5EF4-FFF2-40B4-BE49-F238E27FC236}">
                <a16:creationId xmlns:a16="http://schemas.microsoft.com/office/drawing/2014/main" id="{ADBBAF47-61B5-B747-A1FD-7B5CF6FBAC83}"/>
              </a:ext>
            </a:extLst>
          </p:cNvPr>
          <p:cNvCxnSpPr>
            <a:cxnSpLocks/>
            <a:stCxn id="22" idx="3"/>
            <a:endCxn id="35" idx="1"/>
          </p:cNvCxnSpPr>
          <p:nvPr/>
        </p:nvCxnSpPr>
        <p:spPr>
          <a:xfrm>
            <a:off x="7628309" y="2305804"/>
            <a:ext cx="589457" cy="2047263"/>
          </a:xfrm>
          <a:prstGeom prst="bentConnector3">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FDE8E17A-8132-624A-ADE5-A15D4AB68151}"/>
              </a:ext>
            </a:extLst>
          </p:cNvPr>
          <p:cNvCxnSpPr>
            <a:cxnSpLocks/>
            <a:stCxn id="24" idx="3"/>
            <a:endCxn id="36" idx="1"/>
          </p:cNvCxnSpPr>
          <p:nvPr/>
        </p:nvCxnSpPr>
        <p:spPr>
          <a:xfrm>
            <a:off x="7628309" y="5304511"/>
            <a:ext cx="589456" cy="695727"/>
          </a:xfrm>
          <a:prstGeom prst="bentConnector3">
            <a:avLst/>
          </a:prstGeom>
          <a:ln w="3175">
            <a:solidFill>
              <a:srgbClr val="7FB13F"/>
            </a:solidFill>
            <a:prstDash val="sysDot"/>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2515C61-DE11-3A4F-A507-C548C28344B6}"/>
              </a:ext>
            </a:extLst>
          </p:cNvPr>
          <p:cNvSpPr txBox="1"/>
          <p:nvPr/>
        </p:nvSpPr>
        <p:spPr>
          <a:xfrm>
            <a:off x="608977" y="842398"/>
            <a:ext cx="376517" cy="338554"/>
          </a:xfrm>
          <a:prstGeom prst="rect">
            <a:avLst/>
          </a:prstGeom>
          <a:solidFill>
            <a:schemeClr val="bg2"/>
          </a:solidFill>
        </p:spPr>
        <p:txBody>
          <a:bodyPr wrap="square" rtlCol="0">
            <a:spAutoFit/>
          </a:bodyPr>
          <a:lstStyle/>
          <a:p>
            <a:pPr algn="ctr"/>
            <a:r>
              <a:rPr lang="en-US" sz="1600" dirty="0">
                <a:solidFill>
                  <a:srgbClr val="7FB13F"/>
                </a:solidFill>
                <a:latin typeface="PT Sans" panose="020B0503020203020204" pitchFamily="34" charset="77"/>
              </a:rPr>
              <a:t>1</a:t>
            </a:r>
          </a:p>
        </p:txBody>
      </p:sp>
      <p:sp>
        <p:nvSpPr>
          <p:cNvPr id="55" name="TextBox 54">
            <a:extLst>
              <a:ext uri="{FF2B5EF4-FFF2-40B4-BE49-F238E27FC236}">
                <a16:creationId xmlns:a16="http://schemas.microsoft.com/office/drawing/2014/main" id="{FD87D19C-BBCA-CB43-8E74-3721A5725327}"/>
              </a:ext>
            </a:extLst>
          </p:cNvPr>
          <p:cNvSpPr txBox="1"/>
          <p:nvPr/>
        </p:nvSpPr>
        <p:spPr>
          <a:xfrm>
            <a:off x="604626" y="3908575"/>
            <a:ext cx="376517" cy="338554"/>
          </a:xfrm>
          <a:prstGeom prst="rect">
            <a:avLst/>
          </a:prstGeom>
          <a:solidFill>
            <a:schemeClr val="bg2"/>
          </a:solidFill>
        </p:spPr>
        <p:txBody>
          <a:bodyPr wrap="square" rtlCol="0">
            <a:spAutoFit/>
          </a:bodyPr>
          <a:lstStyle/>
          <a:p>
            <a:pPr algn="ctr"/>
            <a:r>
              <a:rPr lang="en-US" sz="1600" dirty="0">
                <a:solidFill>
                  <a:srgbClr val="7FB13F"/>
                </a:solidFill>
                <a:latin typeface="PT Sans" panose="020B0503020203020204" pitchFamily="34" charset="77"/>
              </a:rPr>
              <a:t>2</a:t>
            </a:r>
          </a:p>
        </p:txBody>
      </p:sp>
      <p:sp>
        <p:nvSpPr>
          <p:cNvPr id="56" name="Rectangle 55">
            <a:extLst>
              <a:ext uri="{FF2B5EF4-FFF2-40B4-BE49-F238E27FC236}">
                <a16:creationId xmlns:a16="http://schemas.microsoft.com/office/drawing/2014/main" id="{4251A6AB-7606-4140-80FC-F3CCBADF1287}"/>
              </a:ext>
            </a:extLst>
          </p:cNvPr>
          <p:cNvSpPr/>
          <p:nvPr/>
        </p:nvSpPr>
        <p:spPr>
          <a:xfrm>
            <a:off x="73742" y="55146"/>
            <a:ext cx="12059265" cy="4786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1264"/>
          </a:p>
        </p:txBody>
      </p:sp>
      <p:sp>
        <p:nvSpPr>
          <p:cNvPr id="57" name="TextBox 56">
            <a:extLst>
              <a:ext uri="{FF2B5EF4-FFF2-40B4-BE49-F238E27FC236}">
                <a16:creationId xmlns:a16="http://schemas.microsoft.com/office/drawing/2014/main" id="{D3245D8E-F751-4A4B-9BD1-8A95D7A93671}"/>
              </a:ext>
            </a:extLst>
          </p:cNvPr>
          <p:cNvSpPr txBox="1"/>
          <p:nvPr/>
        </p:nvSpPr>
        <p:spPr>
          <a:xfrm>
            <a:off x="245191" y="106046"/>
            <a:ext cx="6022258" cy="400110"/>
          </a:xfrm>
          <a:prstGeom prst="rect">
            <a:avLst/>
          </a:prstGeom>
          <a:noFill/>
        </p:spPr>
        <p:txBody>
          <a:bodyPr wrap="square" rtlCol="0">
            <a:spAutoFit/>
          </a:bodyPr>
          <a:lstStyle/>
          <a:p>
            <a:r>
              <a:rPr lang="en-US" sz="2000" b="1" spc="600" dirty="0">
                <a:solidFill>
                  <a:srgbClr val="7FB13F"/>
                </a:solidFill>
                <a:latin typeface="PT Sans" panose="020B0503020203020204" pitchFamily="34" charset="77"/>
              </a:rPr>
              <a:t>TREND &amp; SEASONALITY</a:t>
            </a:r>
          </a:p>
        </p:txBody>
      </p:sp>
    </p:spTree>
    <p:extLst>
      <p:ext uri="{BB962C8B-B14F-4D97-AF65-F5344CB8AC3E}">
        <p14:creationId xmlns:p14="http://schemas.microsoft.com/office/powerpoint/2010/main" val="20645302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TotalTime>
  <Words>2173</Words>
  <Application>Microsoft Macintosh PowerPoint</Application>
  <PresentationFormat>Widescreen</PresentationFormat>
  <Paragraphs>206</Paragraphs>
  <Slides>22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 Giovanoni</dc:creator>
  <cp:lastModifiedBy>Cris Giovanoni</cp:lastModifiedBy>
  <cp:revision>32</cp:revision>
  <dcterms:created xsi:type="dcterms:W3CDTF">2020-03-04T14:53:54Z</dcterms:created>
  <dcterms:modified xsi:type="dcterms:W3CDTF">2020-03-05T04:13:34Z</dcterms:modified>
</cp:coreProperties>
</file>